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6354" r:id="rId3"/>
    <p:sldId id="299" r:id="rId4"/>
    <p:sldId id="300" r:id="rId5"/>
    <p:sldId id="301" r:id="rId6"/>
    <p:sldId id="303" r:id="rId7"/>
    <p:sldId id="304" r:id="rId8"/>
    <p:sldId id="305" r:id="rId9"/>
    <p:sldId id="6353" r:id="rId10"/>
    <p:sldId id="279" r:id="rId11"/>
    <p:sldId id="266" r:id="rId12"/>
    <p:sldId id="268" r:id="rId13"/>
    <p:sldId id="278" r:id="rId14"/>
    <p:sldId id="6348" r:id="rId15"/>
    <p:sldId id="287" r:id="rId16"/>
    <p:sldId id="286" r:id="rId17"/>
    <p:sldId id="270" r:id="rId18"/>
    <p:sldId id="281" r:id="rId19"/>
    <p:sldId id="259" r:id="rId20"/>
    <p:sldId id="260" r:id="rId21"/>
    <p:sldId id="274" r:id="rId22"/>
    <p:sldId id="284" r:id="rId23"/>
    <p:sldId id="261" r:id="rId24"/>
    <p:sldId id="272" r:id="rId25"/>
    <p:sldId id="258" r:id="rId26"/>
    <p:sldId id="276" r:id="rId27"/>
    <p:sldId id="309" r:id="rId28"/>
    <p:sldId id="6349" r:id="rId29"/>
    <p:sldId id="285" r:id="rId30"/>
    <p:sldId id="275" r:id="rId31"/>
    <p:sldId id="288" r:id="rId32"/>
    <p:sldId id="283" r:id="rId33"/>
    <p:sldId id="635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0A064C-ACEB-4BE6-B103-4D947E455898}" v="85" dt="2025-07-01T13:01:30.9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9" autoAdjust="0"/>
    <p:restoredTop sz="86441" autoAdjust="0"/>
  </p:normalViewPr>
  <p:slideViewPr>
    <p:cSldViewPr snapToGrid="0">
      <p:cViewPr varScale="1">
        <p:scale>
          <a:sx n="81" d="100"/>
          <a:sy n="81" d="100"/>
        </p:scale>
        <p:origin x="126" y="408"/>
      </p:cViewPr>
      <p:guideLst/>
    </p:cSldViewPr>
  </p:slideViewPr>
  <p:outlineViewPr>
    <p:cViewPr>
      <p:scale>
        <a:sx n="33" d="100"/>
        <a:sy n="33" d="100"/>
      </p:scale>
      <p:origin x="0" y="-1683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5422D34E-05E9-400D-A9F2-6C35832CBE8D}"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GB"/>
        </a:p>
      </dgm:t>
    </dgm:pt>
    <dgm:pt modelId="{96AB5D84-0E3F-45A6-B043-AF09D8F1E1D8}">
      <dgm:prSet phldrT="[Text]"/>
      <dgm:spPr/>
      <dgm:t>
        <a:bodyPr/>
        <a:lstStyle/>
        <a:p>
          <a:pPr>
            <a:lnSpc>
              <a:spcPct val="100000"/>
            </a:lnSpc>
          </a:pPr>
          <a:r>
            <a:rPr lang="en-GB" dirty="0"/>
            <a:t>Frustration and anxiety </a:t>
          </a:r>
        </a:p>
      </dgm:t>
    </dgm:pt>
    <dgm:pt modelId="{2A1E454D-D797-49AC-8C69-BB650A4D1B28}" type="parTrans" cxnId="{E7F80E6B-10A4-4429-ADB3-766F115E9740}">
      <dgm:prSet/>
      <dgm:spPr/>
      <dgm:t>
        <a:bodyPr/>
        <a:lstStyle/>
        <a:p>
          <a:endParaRPr lang="en-GB"/>
        </a:p>
      </dgm:t>
    </dgm:pt>
    <dgm:pt modelId="{B3327C27-B021-4717-BDCC-A7CDE6E0379A}" type="sibTrans" cxnId="{E7F80E6B-10A4-4429-ADB3-766F115E9740}">
      <dgm:prSet/>
      <dgm:spPr/>
      <dgm:t>
        <a:bodyPr/>
        <a:lstStyle/>
        <a:p>
          <a:pPr>
            <a:lnSpc>
              <a:spcPct val="100000"/>
            </a:lnSpc>
          </a:pPr>
          <a:endParaRPr lang="en-GB"/>
        </a:p>
      </dgm:t>
    </dgm:pt>
    <dgm:pt modelId="{20412582-9D53-4ED4-9576-D35C9BDE15F6}">
      <dgm:prSet phldrT="[Text]"/>
      <dgm:spPr/>
      <dgm:t>
        <a:bodyPr/>
        <a:lstStyle/>
        <a:p>
          <a:pPr>
            <a:lnSpc>
              <a:spcPct val="100000"/>
            </a:lnSpc>
          </a:pPr>
          <a:r>
            <a:rPr lang="en-GB" dirty="0"/>
            <a:t>Organisational context</a:t>
          </a:r>
        </a:p>
      </dgm:t>
    </dgm:pt>
    <dgm:pt modelId="{0812D7B2-03AB-476E-960E-8588CAE5E316}" type="parTrans" cxnId="{DBE12874-4ED6-4B97-96C0-E4E34662F4A9}">
      <dgm:prSet/>
      <dgm:spPr/>
      <dgm:t>
        <a:bodyPr/>
        <a:lstStyle/>
        <a:p>
          <a:endParaRPr lang="en-GB"/>
        </a:p>
      </dgm:t>
    </dgm:pt>
    <dgm:pt modelId="{A0BF5D22-61F5-4B9F-9AFE-00B312589955}" type="sibTrans" cxnId="{DBE12874-4ED6-4B97-96C0-E4E34662F4A9}">
      <dgm:prSet/>
      <dgm:spPr/>
      <dgm:t>
        <a:bodyPr/>
        <a:lstStyle/>
        <a:p>
          <a:pPr>
            <a:lnSpc>
              <a:spcPct val="100000"/>
            </a:lnSpc>
          </a:pPr>
          <a:endParaRPr lang="en-GB"/>
        </a:p>
      </dgm:t>
    </dgm:pt>
    <dgm:pt modelId="{714CB7EA-4101-4368-9A6D-58EA0DD21777}">
      <dgm:prSet/>
      <dgm:spPr/>
      <dgm:t>
        <a:bodyPr/>
        <a:lstStyle/>
        <a:p>
          <a:pPr>
            <a:lnSpc>
              <a:spcPct val="100000"/>
            </a:lnSpc>
          </a:pPr>
          <a:r>
            <a:rPr lang="en-GB" dirty="0"/>
            <a:t>Not knowing what to do, what works, where to go?</a:t>
          </a:r>
        </a:p>
      </dgm:t>
    </dgm:pt>
    <dgm:pt modelId="{B7EAA415-05A3-4881-B377-28CEAB902B96}" type="parTrans" cxnId="{A9B1EF53-726B-471F-8938-E55982710062}">
      <dgm:prSet/>
      <dgm:spPr/>
      <dgm:t>
        <a:bodyPr/>
        <a:lstStyle/>
        <a:p>
          <a:endParaRPr lang="en-GB"/>
        </a:p>
      </dgm:t>
    </dgm:pt>
    <dgm:pt modelId="{78496FE0-D962-40FB-B7BF-474078B231FA}" type="sibTrans" cxnId="{A9B1EF53-726B-471F-8938-E55982710062}">
      <dgm:prSet/>
      <dgm:spPr/>
      <dgm:t>
        <a:bodyPr/>
        <a:lstStyle/>
        <a:p>
          <a:pPr>
            <a:lnSpc>
              <a:spcPct val="100000"/>
            </a:lnSpc>
          </a:pPr>
          <a:endParaRPr lang="en-GB"/>
        </a:p>
      </dgm:t>
    </dgm:pt>
    <dgm:pt modelId="{D30CFFCB-C3E5-4284-AF73-59E8D09CE6C7}">
      <dgm:prSet/>
      <dgm:spPr/>
      <dgm:t>
        <a:bodyPr/>
        <a:lstStyle/>
        <a:p>
          <a:pPr>
            <a:lnSpc>
              <a:spcPct val="100000"/>
            </a:lnSpc>
          </a:pPr>
          <a:r>
            <a:rPr lang="en-GB" dirty="0"/>
            <a:t>Thresholds for intervention</a:t>
          </a:r>
        </a:p>
      </dgm:t>
    </dgm:pt>
    <dgm:pt modelId="{E2A63429-2BAA-47B2-8157-3640245D87E4}" type="parTrans" cxnId="{91556E91-49CC-4E16-94E2-DA50A7FDB5E8}">
      <dgm:prSet/>
      <dgm:spPr/>
      <dgm:t>
        <a:bodyPr/>
        <a:lstStyle/>
        <a:p>
          <a:endParaRPr lang="en-GB"/>
        </a:p>
      </dgm:t>
    </dgm:pt>
    <dgm:pt modelId="{9063B273-FB21-4B56-BED6-154225DEEB59}" type="sibTrans" cxnId="{91556E91-49CC-4E16-94E2-DA50A7FDB5E8}">
      <dgm:prSet/>
      <dgm:spPr/>
      <dgm:t>
        <a:bodyPr/>
        <a:lstStyle/>
        <a:p>
          <a:pPr>
            <a:lnSpc>
              <a:spcPct val="100000"/>
            </a:lnSpc>
          </a:pPr>
          <a:endParaRPr lang="en-GB"/>
        </a:p>
      </dgm:t>
    </dgm:pt>
    <dgm:pt modelId="{F21BA1E8-0203-4A3E-A457-440233F159F3}">
      <dgm:prSet/>
      <dgm:spPr/>
      <dgm:t>
        <a:bodyPr/>
        <a:lstStyle/>
        <a:p>
          <a:pPr>
            <a:lnSpc>
              <a:spcPct val="100000"/>
            </a:lnSpc>
          </a:pPr>
          <a:r>
            <a:rPr lang="en-GB" dirty="0"/>
            <a:t>Uncertainty about legal frameworks</a:t>
          </a:r>
        </a:p>
      </dgm:t>
    </dgm:pt>
    <dgm:pt modelId="{3E0F0723-212A-479B-B45D-D26D6F026DDE}" type="parTrans" cxnId="{A454C293-BA87-4C50-B1DC-0470D4C233CC}">
      <dgm:prSet/>
      <dgm:spPr/>
      <dgm:t>
        <a:bodyPr/>
        <a:lstStyle/>
        <a:p>
          <a:endParaRPr lang="en-GB"/>
        </a:p>
      </dgm:t>
    </dgm:pt>
    <dgm:pt modelId="{58B18F90-B6D8-4145-A55A-01E183B15712}" type="sibTrans" cxnId="{A454C293-BA87-4C50-B1DC-0470D4C233CC}">
      <dgm:prSet/>
      <dgm:spPr/>
      <dgm:t>
        <a:bodyPr/>
        <a:lstStyle/>
        <a:p>
          <a:pPr>
            <a:lnSpc>
              <a:spcPct val="100000"/>
            </a:lnSpc>
          </a:pPr>
          <a:endParaRPr lang="en-GB"/>
        </a:p>
      </dgm:t>
    </dgm:pt>
    <dgm:pt modelId="{252842F5-1720-4C34-9196-6C1BFA555F74}">
      <dgm:prSet/>
      <dgm:spPr/>
      <dgm:t>
        <a:bodyPr/>
        <a:lstStyle/>
        <a:p>
          <a:pPr>
            <a:lnSpc>
              <a:spcPct val="100000"/>
            </a:lnSpc>
          </a:pPr>
          <a:r>
            <a:rPr lang="en-GB" dirty="0"/>
            <a:t>Understanding underlying causes</a:t>
          </a:r>
        </a:p>
      </dgm:t>
    </dgm:pt>
    <dgm:pt modelId="{10879593-DCFF-41F3-A2D8-1B3E066B2CA4}" type="parTrans" cxnId="{7AD6FF2E-BBE2-4C28-9442-19EA4807FC15}">
      <dgm:prSet/>
      <dgm:spPr/>
      <dgm:t>
        <a:bodyPr/>
        <a:lstStyle/>
        <a:p>
          <a:endParaRPr lang="en-GB"/>
        </a:p>
      </dgm:t>
    </dgm:pt>
    <dgm:pt modelId="{FF14C85A-77A9-49A2-8335-7A8C8CDF1CF3}" type="sibTrans" cxnId="{7AD6FF2E-BBE2-4C28-9442-19EA4807FC15}">
      <dgm:prSet/>
      <dgm:spPr/>
      <dgm:t>
        <a:bodyPr/>
        <a:lstStyle/>
        <a:p>
          <a:endParaRPr lang="en-GB"/>
        </a:p>
      </dgm:t>
    </dgm:pt>
    <dgm:pt modelId="{B486A5E4-B8B6-4808-BCFF-83E0092FAAC9}" type="pres">
      <dgm:prSet presAssocID="{5422D34E-05E9-400D-A9F2-6C35832CBE8D}" presName="root" presStyleCnt="0">
        <dgm:presLayoutVars>
          <dgm:dir/>
          <dgm:resizeHandles val="exact"/>
        </dgm:presLayoutVars>
      </dgm:prSet>
      <dgm:spPr/>
    </dgm:pt>
    <dgm:pt modelId="{DF768929-0A25-411F-8B7C-D8074210B627}" type="pres">
      <dgm:prSet presAssocID="{5422D34E-05E9-400D-A9F2-6C35832CBE8D}" presName="container" presStyleCnt="0">
        <dgm:presLayoutVars>
          <dgm:dir/>
          <dgm:resizeHandles val="exact"/>
        </dgm:presLayoutVars>
      </dgm:prSet>
      <dgm:spPr/>
    </dgm:pt>
    <dgm:pt modelId="{976389CD-A106-41E3-B662-1D9509DBBF56}" type="pres">
      <dgm:prSet presAssocID="{96AB5D84-0E3F-45A6-B043-AF09D8F1E1D8}" presName="compNode" presStyleCnt="0"/>
      <dgm:spPr/>
    </dgm:pt>
    <dgm:pt modelId="{A856679D-56C3-47B0-BD4B-31AB04FD6EF6}" type="pres">
      <dgm:prSet presAssocID="{96AB5D84-0E3F-45A6-B043-AF09D8F1E1D8}" presName="iconBgRect" presStyleLbl="bgShp" presStyleIdx="0" presStyleCnt="6"/>
      <dgm:spPr/>
    </dgm:pt>
    <dgm:pt modelId="{E9FD1161-1FAD-48E3-B351-71E6C857739C}" type="pres">
      <dgm:prSet presAssocID="{96AB5D84-0E3F-45A6-B043-AF09D8F1E1D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fused Face with No Fill"/>
        </a:ext>
      </dgm:extLst>
    </dgm:pt>
    <dgm:pt modelId="{0D18C5B6-74FB-4C77-8EC6-5154C9B39240}" type="pres">
      <dgm:prSet presAssocID="{96AB5D84-0E3F-45A6-B043-AF09D8F1E1D8}" presName="spaceRect" presStyleCnt="0"/>
      <dgm:spPr/>
    </dgm:pt>
    <dgm:pt modelId="{14957FC1-2CFA-47D8-B92C-C44CDE2A4D4C}" type="pres">
      <dgm:prSet presAssocID="{96AB5D84-0E3F-45A6-B043-AF09D8F1E1D8}" presName="textRect" presStyleLbl="revTx" presStyleIdx="0" presStyleCnt="6">
        <dgm:presLayoutVars>
          <dgm:chMax val="1"/>
          <dgm:chPref val="1"/>
        </dgm:presLayoutVars>
      </dgm:prSet>
      <dgm:spPr/>
    </dgm:pt>
    <dgm:pt modelId="{584B8577-F753-4521-8F06-1B240304C461}" type="pres">
      <dgm:prSet presAssocID="{B3327C27-B021-4717-BDCC-A7CDE6E0379A}" presName="sibTrans" presStyleLbl="sibTrans2D1" presStyleIdx="0" presStyleCnt="0"/>
      <dgm:spPr/>
    </dgm:pt>
    <dgm:pt modelId="{B281D046-4F6B-44A6-9658-CA905DCE120C}" type="pres">
      <dgm:prSet presAssocID="{20412582-9D53-4ED4-9576-D35C9BDE15F6}" presName="compNode" presStyleCnt="0"/>
      <dgm:spPr/>
    </dgm:pt>
    <dgm:pt modelId="{1B6D4CCC-2AE6-4225-83FC-7A7C5B6C4B39}" type="pres">
      <dgm:prSet presAssocID="{20412582-9D53-4ED4-9576-D35C9BDE15F6}" presName="iconBgRect" presStyleLbl="bgShp" presStyleIdx="1" presStyleCnt="6"/>
      <dgm:spPr/>
    </dgm:pt>
    <dgm:pt modelId="{BD03F226-3209-4FD9-ABE6-8A0E7DB07261}" type="pres">
      <dgm:prSet presAssocID="{20412582-9D53-4ED4-9576-D35C9BDE15F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6FFD29B4-00AF-4FC1-A2CC-954FEA9A8D4E}" type="pres">
      <dgm:prSet presAssocID="{20412582-9D53-4ED4-9576-D35C9BDE15F6}" presName="spaceRect" presStyleCnt="0"/>
      <dgm:spPr/>
    </dgm:pt>
    <dgm:pt modelId="{84C0FC6D-654D-48A4-B49E-5C3DB4BB4E0A}" type="pres">
      <dgm:prSet presAssocID="{20412582-9D53-4ED4-9576-D35C9BDE15F6}" presName="textRect" presStyleLbl="revTx" presStyleIdx="1" presStyleCnt="6">
        <dgm:presLayoutVars>
          <dgm:chMax val="1"/>
          <dgm:chPref val="1"/>
        </dgm:presLayoutVars>
      </dgm:prSet>
      <dgm:spPr/>
    </dgm:pt>
    <dgm:pt modelId="{00AEC8BC-78DE-4498-8383-7C0A592EDB78}" type="pres">
      <dgm:prSet presAssocID="{A0BF5D22-61F5-4B9F-9AFE-00B312589955}" presName="sibTrans" presStyleLbl="sibTrans2D1" presStyleIdx="0" presStyleCnt="0"/>
      <dgm:spPr/>
    </dgm:pt>
    <dgm:pt modelId="{2B3D6CD0-50BD-47A7-89E3-5C8202B2B4A1}" type="pres">
      <dgm:prSet presAssocID="{714CB7EA-4101-4368-9A6D-58EA0DD21777}" presName="compNode" presStyleCnt="0"/>
      <dgm:spPr/>
    </dgm:pt>
    <dgm:pt modelId="{35B6CA42-0E6B-46FF-9462-10D6943BEE8A}" type="pres">
      <dgm:prSet presAssocID="{714CB7EA-4101-4368-9A6D-58EA0DD21777}" presName="iconBgRect" presStyleLbl="bgShp" presStyleIdx="2" presStyleCnt="6"/>
      <dgm:spPr/>
    </dgm:pt>
    <dgm:pt modelId="{1C98FADF-73EC-49DD-AEEA-8027AE61C332}" type="pres">
      <dgm:prSet presAssocID="{714CB7EA-4101-4368-9A6D-58EA0DD2177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fused Person"/>
        </a:ext>
      </dgm:extLst>
    </dgm:pt>
    <dgm:pt modelId="{2E590C06-7E17-4702-A347-43BBE304C412}" type="pres">
      <dgm:prSet presAssocID="{714CB7EA-4101-4368-9A6D-58EA0DD21777}" presName="spaceRect" presStyleCnt="0"/>
      <dgm:spPr/>
    </dgm:pt>
    <dgm:pt modelId="{487FE6E1-5440-4471-9109-84C9F55FC40D}" type="pres">
      <dgm:prSet presAssocID="{714CB7EA-4101-4368-9A6D-58EA0DD21777}" presName="textRect" presStyleLbl="revTx" presStyleIdx="2" presStyleCnt="6">
        <dgm:presLayoutVars>
          <dgm:chMax val="1"/>
          <dgm:chPref val="1"/>
        </dgm:presLayoutVars>
      </dgm:prSet>
      <dgm:spPr/>
    </dgm:pt>
    <dgm:pt modelId="{05ECF7D8-1DAC-4696-B4FE-6361ADC54FE3}" type="pres">
      <dgm:prSet presAssocID="{78496FE0-D962-40FB-B7BF-474078B231FA}" presName="sibTrans" presStyleLbl="sibTrans2D1" presStyleIdx="0" presStyleCnt="0"/>
      <dgm:spPr/>
    </dgm:pt>
    <dgm:pt modelId="{4D76AD6B-17F0-42C8-AB66-7CCEEC6D445B}" type="pres">
      <dgm:prSet presAssocID="{D30CFFCB-C3E5-4284-AF73-59E8D09CE6C7}" presName="compNode" presStyleCnt="0"/>
      <dgm:spPr/>
    </dgm:pt>
    <dgm:pt modelId="{7F1841D2-FC68-4F6B-B788-395886897509}" type="pres">
      <dgm:prSet presAssocID="{D30CFFCB-C3E5-4284-AF73-59E8D09CE6C7}" presName="iconBgRect" presStyleLbl="bgShp" presStyleIdx="3" presStyleCnt="6"/>
      <dgm:spPr/>
    </dgm:pt>
    <dgm:pt modelId="{4437839B-F620-4F61-B0E2-0137F59F1326}" type="pres">
      <dgm:prSet presAssocID="{D30CFFCB-C3E5-4284-AF73-59E8D09CE6C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A3A63376-1723-4518-8833-701F89FD3E24}" type="pres">
      <dgm:prSet presAssocID="{D30CFFCB-C3E5-4284-AF73-59E8D09CE6C7}" presName="spaceRect" presStyleCnt="0"/>
      <dgm:spPr/>
    </dgm:pt>
    <dgm:pt modelId="{2419006B-10D3-4BE9-9382-7B764E8C61E0}" type="pres">
      <dgm:prSet presAssocID="{D30CFFCB-C3E5-4284-AF73-59E8D09CE6C7}" presName="textRect" presStyleLbl="revTx" presStyleIdx="3" presStyleCnt="6">
        <dgm:presLayoutVars>
          <dgm:chMax val="1"/>
          <dgm:chPref val="1"/>
        </dgm:presLayoutVars>
      </dgm:prSet>
      <dgm:spPr/>
    </dgm:pt>
    <dgm:pt modelId="{117A7F6A-9FE2-43F4-BAA0-571BA2124458}" type="pres">
      <dgm:prSet presAssocID="{9063B273-FB21-4B56-BED6-154225DEEB59}" presName="sibTrans" presStyleLbl="sibTrans2D1" presStyleIdx="0" presStyleCnt="0"/>
      <dgm:spPr/>
    </dgm:pt>
    <dgm:pt modelId="{3634B630-FC08-41E3-B55B-A93ADF7243BA}" type="pres">
      <dgm:prSet presAssocID="{F21BA1E8-0203-4A3E-A457-440233F159F3}" presName="compNode" presStyleCnt="0"/>
      <dgm:spPr/>
    </dgm:pt>
    <dgm:pt modelId="{5FA702A2-0D8B-451E-9F6B-8B72DA6E6A2A}" type="pres">
      <dgm:prSet presAssocID="{F21BA1E8-0203-4A3E-A457-440233F159F3}" presName="iconBgRect" presStyleLbl="bgShp" presStyleIdx="4" presStyleCnt="6"/>
      <dgm:spPr/>
    </dgm:pt>
    <dgm:pt modelId="{F97F58F4-5ECF-4F4D-A304-8A3634DCC46D}" type="pres">
      <dgm:prSet presAssocID="{F21BA1E8-0203-4A3E-A457-440233F159F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cales of Justice"/>
        </a:ext>
      </dgm:extLst>
    </dgm:pt>
    <dgm:pt modelId="{888889A9-E788-49F5-9B4D-F6A6FF1A29E2}" type="pres">
      <dgm:prSet presAssocID="{F21BA1E8-0203-4A3E-A457-440233F159F3}" presName="spaceRect" presStyleCnt="0"/>
      <dgm:spPr/>
    </dgm:pt>
    <dgm:pt modelId="{A9D91779-F135-4B84-AE58-67B47CAFBCAB}" type="pres">
      <dgm:prSet presAssocID="{F21BA1E8-0203-4A3E-A457-440233F159F3}" presName="textRect" presStyleLbl="revTx" presStyleIdx="4" presStyleCnt="6">
        <dgm:presLayoutVars>
          <dgm:chMax val="1"/>
          <dgm:chPref val="1"/>
        </dgm:presLayoutVars>
      </dgm:prSet>
      <dgm:spPr/>
    </dgm:pt>
    <dgm:pt modelId="{AD6AAE66-B65B-4BD2-BC61-925AE2AE50B2}" type="pres">
      <dgm:prSet presAssocID="{58B18F90-B6D8-4145-A55A-01E183B15712}" presName="sibTrans" presStyleLbl="sibTrans2D1" presStyleIdx="0" presStyleCnt="0"/>
      <dgm:spPr/>
    </dgm:pt>
    <dgm:pt modelId="{2039A56B-6744-4129-BC25-58AC39DB0D9F}" type="pres">
      <dgm:prSet presAssocID="{252842F5-1720-4C34-9196-6C1BFA555F74}" presName="compNode" presStyleCnt="0"/>
      <dgm:spPr/>
    </dgm:pt>
    <dgm:pt modelId="{B2A44BCC-4F73-43F0-B8FA-00759677F7A6}" type="pres">
      <dgm:prSet presAssocID="{252842F5-1720-4C34-9196-6C1BFA555F74}" presName="iconBgRect" presStyleLbl="bgShp" presStyleIdx="5" presStyleCnt="6"/>
      <dgm:spPr/>
    </dgm:pt>
    <dgm:pt modelId="{53A8A5F4-4044-4695-BE86-8CFECAFA0F2F}" type="pres">
      <dgm:prSet presAssocID="{252842F5-1720-4C34-9196-6C1BFA555F7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ad with Gears"/>
        </a:ext>
      </dgm:extLst>
    </dgm:pt>
    <dgm:pt modelId="{8480D4E8-3082-4C13-8D63-5B4B43B91282}" type="pres">
      <dgm:prSet presAssocID="{252842F5-1720-4C34-9196-6C1BFA555F74}" presName="spaceRect" presStyleCnt="0"/>
      <dgm:spPr/>
    </dgm:pt>
    <dgm:pt modelId="{A9F637AA-AAD1-4AF8-90F5-6E5CE45983E9}" type="pres">
      <dgm:prSet presAssocID="{252842F5-1720-4C34-9196-6C1BFA555F74}" presName="textRect" presStyleLbl="revTx" presStyleIdx="5" presStyleCnt="6">
        <dgm:presLayoutVars>
          <dgm:chMax val="1"/>
          <dgm:chPref val="1"/>
        </dgm:presLayoutVars>
      </dgm:prSet>
      <dgm:spPr/>
    </dgm:pt>
  </dgm:ptLst>
  <dgm:cxnLst>
    <dgm:cxn modelId="{EBB3150F-3324-4AD0-88B6-763CA3A1C494}" type="presOf" srcId="{78496FE0-D962-40FB-B7BF-474078B231FA}" destId="{05ECF7D8-1DAC-4696-B4FE-6361ADC54FE3}" srcOrd="0" destOrd="0" presId="urn:microsoft.com/office/officeart/2018/2/layout/IconCircleList"/>
    <dgm:cxn modelId="{1B08671A-DCC5-4F5A-BB58-17A3119D3BC1}" type="presOf" srcId="{58B18F90-B6D8-4145-A55A-01E183B15712}" destId="{AD6AAE66-B65B-4BD2-BC61-925AE2AE50B2}" srcOrd="0" destOrd="0" presId="urn:microsoft.com/office/officeart/2018/2/layout/IconCircleList"/>
    <dgm:cxn modelId="{5E9AFB1A-CBBB-4DA8-8800-24D2F2EA44C3}" type="presOf" srcId="{5422D34E-05E9-400D-A9F2-6C35832CBE8D}" destId="{B486A5E4-B8B6-4808-BCFF-83E0092FAAC9}" srcOrd="0" destOrd="0" presId="urn:microsoft.com/office/officeart/2018/2/layout/IconCircleList"/>
    <dgm:cxn modelId="{7AD6FF2E-BBE2-4C28-9442-19EA4807FC15}" srcId="{5422D34E-05E9-400D-A9F2-6C35832CBE8D}" destId="{252842F5-1720-4C34-9196-6C1BFA555F74}" srcOrd="5" destOrd="0" parTransId="{10879593-DCFF-41F3-A2D8-1B3E066B2CA4}" sibTransId="{FF14C85A-77A9-49A2-8335-7A8C8CDF1CF3}"/>
    <dgm:cxn modelId="{F25B6062-88E4-4BF6-B395-7163A0C64826}" type="presOf" srcId="{96AB5D84-0E3F-45A6-B043-AF09D8F1E1D8}" destId="{14957FC1-2CFA-47D8-B92C-C44CDE2A4D4C}" srcOrd="0" destOrd="0" presId="urn:microsoft.com/office/officeart/2018/2/layout/IconCircleList"/>
    <dgm:cxn modelId="{3E8E4B65-70EA-4C9E-9AAE-D668E671D5F8}" type="presOf" srcId="{F21BA1E8-0203-4A3E-A457-440233F159F3}" destId="{A9D91779-F135-4B84-AE58-67B47CAFBCAB}" srcOrd="0" destOrd="0" presId="urn:microsoft.com/office/officeart/2018/2/layout/IconCircleList"/>
    <dgm:cxn modelId="{E7F80E6B-10A4-4429-ADB3-766F115E9740}" srcId="{5422D34E-05E9-400D-A9F2-6C35832CBE8D}" destId="{96AB5D84-0E3F-45A6-B043-AF09D8F1E1D8}" srcOrd="0" destOrd="0" parTransId="{2A1E454D-D797-49AC-8C69-BB650A4D1B28}" sibTransId="{B3327C27-B021-4717-BDCC-A7CDE6E0379A}"/>
    <dgm:cxn modelId="{A9B1EF53-726B-471F-8938-E55982710062}" srcId="{5422D34E-05E9-400D-A9F2-6C35832CBE8D}" destId="{714CB7EA-4101-4368-9A6D-58EA0DD21777}" srcOrd="2" destOrd="0" parTransId="{B7EAA415-05A3-4881-B377-28CEAB902B96}" sibTransId="{78496FE0-D962-40FB-B7BF-474078B231FA}"/>
    <dgm:cxn modelId="{DBE12874-4ED6-4B97-96C0-E4E34662F4A9}" srcId="{5422D34E-05E9-400D-A9F2-6C35832CBE8D}" destId="{20412582-9D53-4ED4-9576-D35C9BDE15F6}" srcOrd="1" destOrd="0" parTransId="{0812D7B2-03AB-476E-960E-8588CAE5E316}" sibTransId="{A0BF5D22-61F5-4B9F-9AFE-00B312589955}"/>
    <dgm:cxn modelId="{25517A88-08AC-43B8-92D2-C49AF24E3997}" type="presOf" srcId="{A0BF5D22-61F5-4B9F-9AFE-00B312589955}" destId="{00AEC8BC-78DE-4498-8383-7C0A592EDB78}" srcOrd="0" destOrd="0" presId="urn:microsoft.com/office/officeart/2018/2/layout/IconCircleList"/>
    <dgm:cxn modelId="{91556E91-49CC-4E16-94E2-DA50A7FDB5E8}" srcId="{5422D34E-05E9-400D-A9F2-6C35832CBE8D}" destId="{D30CFFCB-C3E5-4284-AF73-59E8D09CE6C7}" srcOrd="3" destOrd="0" parTransId="{E2A63429-2BAA-47B2-8157-3640245D87E4}" sibTransId="{9063B273-FB21-4B56-BED6-154225DEEB59}"/>
    <dgm:cxn modelId="{A454C293-BA87-4C50-B1DC-0470D4C233CC}" srcId="{5422D34E-05E9-400D-A9F2-6C35832CBE8D}" destId="{F21BA1E8-0203-4A3E-A457-440233F159F3}" srcOrd="4" destOrd="0" parTransId="{3E0F0723-212A-479B-B45D-D26D6F026DDE}" sibTransId="{58B18F90-B6D8-4145-A55A-01E183B15712}"/>
    <dgm:cxn modelId="{1C53FC97-842C-4A7E-8640-25AEF0DD018B}" type="presOf" srcId="{20412582-9D53-4ED4-9576-D35C9BDE15F6}" destId="{84C0FC6D-654D-48A4-B49E-5C3DB4BB4E0A}" srcOrd="0" destOrd="0" presId="urn:microsoft.com/office/officeart/2018/2/layout/IconCircleList"/>
    <dgm:cxn modelId="{335A73B2-B172-4B36-821C-AC2189892E0C}" type="presOf" srcId="{9063B273-FB21-4B56-BED6-154225DEEB59}" destId="{117A7F6A-9FE2-43F4-BAA0-571BA2124458}" srcOrd="0" destOrd="0" presId="urn:microsoft.com/office/officeart/2018/2/layout/IconCircleList"/>
    <dgm:cxn modelId="{158807BF-0435-4456-8EEA-A8F6061B12F8}" type="presOf" srcId="{D30CFFCB-C3E5-4284-AF73-59E8D09CE6C7}" destId="{2419006B-10D3-4BE9-9382-7B764E8C61E0}" srcOrd="0" destOrd="0" presId="urn:microsoft.com/office/officeart/2018/2/layout/IconCircleList"/>
    <dgm:cxn modelId="{B1F339ED-7E91-46AC-98B7-5D5DD4FE812F}" type="presOf" srcId="{714CB7EA-4101-4368-9A6D-58EA0DD21777}" destId="{487FE6E1-5440-4471-9109-84C9F55FC40D}" srcOrd="0" destOrd="0" presId="urn:microsoft.com/office/officeart/2018/2/layout/IconCircleList"/>
    <dgm:cxn modelId="{B6D0BFF5-3F3E-47E2-8CAE-082A2D522C44}" type="presOf" srcId="{252842F5-1720-4C34-9196-6C1BFA555F74}" destId="{A9F637AA-AAD1-4AF8-90F5-6E5CE45983E9}" srcOrd="0" destOrd="0" presId="urn:microsoft.com/office/officeart/2018/2/layout/IconCircleList"/>
    <dgm:cxn modelId="{12EDB1FC-A649-4329-9AFC-63DB9E9CE49A}" type="presOf" srcId="{B3327C27-B021-4717-BDCC-A7CDE6E0379A}" destId="{584B8577-F753-4521-8F06-1B240304C461}" srcOrd="0" destOrd="0" presId="urn:microsoft.com/office/officeart/2018/2/layout/IconCircleList"/>
    <dgm:cxn modelId="{674873CF-0FDF-4711-A773-B5CA9E1FDBB9}" type="presParOf" srcId="{B486A5E4-B8B6-4808-BCFF-83E0092FAAC9}" destId="{DF768929-0A25-411F-8B7C-D8074210B627}" srcOrd="0" destOrd="0" presId="urn:microsoft.com/office/officeart/2018/2/layout/IconCircleList"/>
    <dgm:cxn modelId="{443E1A89-0E7A-4784-BEE7-904AD3A96DD3}" type="presParOf" srcId="{DF768929-0A25-411F-8B7C-D8074210B627}" destId="{976389CD-A106-41E3-B662-1D9509DBBF56}" srcOrd="0" destOrd="0" presId="urn:microsoft.com/office/officeart/2018/2/layout/IconCircleList"/>
    <dgm:cxn modelId="{9EB108FE-EF7F-4EFD-A0D9-CE6D2EE7CF4C}" type="presParOf" srcId="{976389CD-A106-41E3-B662-1D9509DBBF56}" destId="{A856679D-56C3-47B0-BD4B-31AB04FD6EF6}" srcOrd="0" destOrd="0" presId="urn:microsoft.com/office/officeart/2018/2/layout/IconCircleList"/>
    <dgm:cxn modelId="{180C00CB-D502-403F-BEE4-567DBBE48870}" type="presParOf" srcId="{976389CD-A106-41E3-B662-1D9509DBBF56}" destId="{E9FD1161-1FAD-48E3-B351-71E6C857739C}" srcOrd="1" destOrd="0" presId="urn:microsoft.com/office/officeart/2018/2/layout/IconCircleList"/>
    <dgm:cxn modelId="{2FC618A4-4411-482B-BE31-4BD69A490D13}" type="presParOf" srcId="{976389CD-A106-41E3-B662-1D9509DBBF56}" destId="{0D18C5B6-74FB-4C77-8EC6-5154C9B39240}" srcOrd="2" destOrd="0" presId="urn:microsoft.com/office/officeart/2018/2/layout/IconCircleList"/>
    <dgm:cxn modelId="{E32C93BB-E04E-4551-8627-0B73566AA832}" type="presParOf" srcId="{976389CD-A106-41E3-B662-1D9509DBBF56}" destId="{14957FC1-2CFA-47D8-B92C-C44CDE2A4D4C}" srcOrd="3" destOrd="0" presId="urn:microsoft.com/office/officeart/2018/2/layout/IconCircleList"/>
    <dgm:cxn modelId="{CF7F0391-2FD6-46FA-861C-892F680BAD9C}" type="presParOf" srcId="{DF768929-0A25-411F-8B7C-D8074210B627}" destId="{584B8577-F753-4521-8F06-1B240304C461}" srcOrd="1" destOrd="0" presId="urn:microsoft.com/office/officeart/2018/2/layout/IconCircleList"/>
    <dgm:cxn modelId="{9F09CD68-778B-4445-A765-0433743105A8}" type="presParOf" srcId="{DF768929-0A25-411F-8B7C-D8074210B627}" destId="{B281D046-4F6B-44A6-9658-CA905DCE120C}" srcOrd="2" destOrd="0" presId="urn:microsoft.com/office/officeart/2018/2/layout/IconCircleList"/>
    <dgm:cxn modelId="{9D174C4B-B994-4475-8998-AE5F05A3658D}" type="presParOf" srcId="{B281D046-4F6B-44A6-9658-CA905DCE120C}" destId="{1B6D4CCC-2AE6-4225-83FC-7A7C5B6C4B39}" srcOrd="0" destOrd="0" presId="urn:microsoft.com/office/officeart/2018/2/layout/IconCircleList"/>
    <dgm:cxn modelId="{AFCAA74E-5870-46CD-B9EE-567C50F60B25}" type="presParOf" srcId="{B281D046-4F6B-44A6-9658-CA905DCE120C}" destId="{BD03F226-3209-4FD9-ABE6-8A0E7DB07261}" srcOrd="1" destOrd="0" presId="urn:microsoft.com/office/officeart/2018/2/layout/IconCircleList"/>
    <dgm:cxn modelId="{23BEE743-1E0D-4031-AB9C-BBCB2CBFC1B3}" type="presParOf" srcId="{B281D046-4F6B-44A6-9658-CA905DCE120C}" destId="{6FFD29B4-00AF-4FC1-A2CC-954FEA9A8D4E}" srcOrd="2" destOrd="0" presId="urn:microsoft.com/office/officeart/2018/2/layout/IconCircleList"/>
    <dgm:cxn modelId="{357F485C-1CA4-41D8-908F-905495C20533}" type="presParOf" srcId="{B281D046-4F6B-44A6-9658-CA905DCE120C}" destId="{84C0FC6D-654D-48A4-B49E-5C3DB4BB4E0A}" srcOrd="3" destOrd="0" presId="urn:microsoft.com/office/officeart/2018/2/layout/IconCircleList"/>
    <dgm:cxn modelId="{517165FD-E83F-40F1-8EE6-A65FB444E298}" type="presParOf" srcId="{DF768929-0A25-411F-8B7C-D8074210B627}" destId="{00AEC8BC-78DE-4498-8383-7C0A592EDB78}" srcOrd="3" destOrd="0" presId="urn:microsoft.com/office/officeart/2018/2/layout/IconCircleList"/>
    <dgm:cxn modelId="{7ADFE6B0-340A-435B-BACC-D6A477BBFACA}" type="presParOf" srcId="{DF768929-0A25-411F-8B7C-D8074210B627}" destId="{2B3D6CD0-50BD-47A7-89E3-5C8202B2B4A1}" srcOrd="4" destOrd="0" presId="urn:microsoft.com/office/officeart/2018/2/layout/IconCircleList"/>
    <dgm:cxn modelId="{6F51B052-BF07-4C25-98CD-B61ED5773212}" type="presParOf" srcId="{2B3D6CD0-50BD-47A7-89E3-5C8202B2B4A1}" destId="{35B6CA42-0E6B-46FF-9462-10D6943BEE8A}" srcOrd="0" destOrd="0" presId="urn:microsoft.com/office/officeart/2018/2/layout/IconCircleList"/>
    <dgm:cxn modelId="{84086563-ABD3-45DD-84BB-FC879D3E73DC}" type="presParOf" srcId="{2B3D6CD0-50BD-47A7-89E3-5C8202B2B4A1}" destId="{1C98FADF-73EC-49DD-AEEA-8027AE61C332}" srcOrd="1" destOrd="0" presId="urn:microsoft.com/office/officeart/2018/2/layout/IconCircleList"/>
    <dgm:cxn modelId="{1641D5A7-83D1-4572-BEC5-0AD7F437E824}" type="presParOf" srcId="{2B3D6CD0-50BD-47A7-89E3-5C8202B2B4A1}" destId="{2E590C06-7E17-4702-A347-43BBE304C412}" srcOrd="2" destOrd="0" presId="urn:microsoft.com/office/officeart/2018/2/layout/IconCircleList"/>
    <dgm:cxn modelId="{3C8BE075-FE2C-4A76-88C6-FCFE3EC95B6B}" type="presParOf" srcId="{2B3D6CD0-50BD-47A7-89E3-5C8202B2B4A1}" destId="{487FE6E1-5440-4471-9109-84C9F55FC40D}" srcOrd="3" destOrd="0" presId="urn:microsoft.com/office/officeart/2018/2/layout/IconCircleList"/>
    <dgm:cxn modelId="{3876CD0F-83C3-4933-9173-40BD9ABCED26}" type="presParOf" srcId="{DF768929-0A25-411F-8B7C-D8074210B627}" destId="{05ECF7D8-1DAC-4696-B4FE-6361ADC54FE3}" srcOrd="5" destOrd="0" presId="urn:microsoft.com/office/officeart/2018/2/layout/IconCircleList"/>
    <dgm:cxn modelId="{B6A6D3F6-00D5-489E-A835-F1CE9C375E70}" type="presParOf" srcId="{DF768929-0A25-411F-8B7C-D8074210B627}" destId="{4D76AD6B-17F0-42C8-AB66-7CCEEC6D445B}" srcOrd="6" destOrd="0" presId="urn:microsoft.com/office/officeart/2018/2/layout/IconCircleList"/>
    <dgm:cxn modelId="{0E478483-2167-495F-8CB3-864A846E643B}" type="presParOf" srcId="{4D76AD6B-17F0-42C8-AB66-7CCEEC6D445B}" destId="{7F1841D2-FC68-4F6B-B788-395886897509}" srcOrd="0" destOrd="0" presId="urn:microsoft.com/office/officeart/2018/2/layout/IconCircleList"/>
    <dgm:cxn modelId="{5D913CC9-254C-4867-B4AC-D31CEA35C702}" type="presParOf" srcId="{4D76AD6B-17F0-42C8-AB66-7CCEEC6D445B}" destId="{4437839B-F620-4F61-B0E2-0137F59F1326}" srcOrd="1" destOrd="0" presId="urn:microsoft.com/office/officeart/2018/2/layout/IconCircleList"/>
    <dgm:cxn modelId="{2114AAE0-DB06-4954-8A24-780064A3F5E1}" type="presParOf" srcId="{4D76AD6B-17F0-42C8-AB66-7CCEEC6D445B}" destId="{A3A63376-1723-4518-8833-701F89FD3E24}" srcOrd="2" destOrd="0" presId="urn:microsoft.com/office/officeart/2018/2/layout/IconCircleList"/>
    <dgm:cxn modelId="{F7AD7406-A280-4F47-A144-4FBFB0042FAE}" type="presParOf" srcId="{4D76AD6B-17F0-42C8-AB66-7CCEEC6D445B}" destId="{2419006B-10D3-4BE9-9382-7B764E8C61E0}" srcOrd="3" destOrd="0" presId="urn:microsoft.com/office/officeart/2018/2/layout/IconCircleList"/>
    <dgm:cxn modelId="{6FD932EE-D975-479C-9199-AD820AA0E2DA}" type="presParOf" srcId="{DF768929-0A25-411F-8B7C-D8074210B627}" destId="{117A7F6A-9FE2-43F4-BAA0-571BA2124458}" srcOrd="7" destOrd="0" presId="urn:microsoft.com/office/officeart/2018/2/layout/IconCircleList"/>
    <dgm:cxn modelId="{AACE9219-10EC-4A78-A282-0BEAC3098ACD}" type="presParOf" srcId="{DF768929-0A25-411F-8B7C-D8074210B627}" destId="{3634B630-FC08-41E3-B55B-A93ADF7243BA}" srcOrd="8" destOrd="0" presId="urn:microsoft.com/office/officeart/2018/2/layout/IconCircleList"/>
    <dgm:cxn modelId="{E73C764D-CD97-4121-AA5C-0CC415810403}" type="presParOf" srcId="{3634B630-FC08-41E3-B55B-A93ADF7243BA}" destId="{5FA702A2-0D8B-451E-9F6B-8B72DA6E6A2A}" srcOrd="0" destOrd="0" presId="urn:microsoft.com/office/officeart/2018/2/layout/IconCircleList"/>
    <dgm:cxn modelId="{98C28C3A-E6F6-47D4-A110-32DA8B838E00}" type="presParOf" srcId="{3634B630-FC08-41E3-B55B-A93ADF7243BA}" destId="{F97F58F4-5ECF-4F4D-A304-8A3634DCC46D}" srcOrd="1" destOrd="0" presId="urn:microsoft.com/office/officeart/2018/2/layout/IconCircleList"/>
    <dgm:cxn modelId="{A5153ED9-D4B9-4DA1-957A-5E80E0109AF7}" type="presParOf" srcId="{3634B630-FC08-41E3-B55B-A93ADF7243BA}" destId="{888889A9-E788-49F5-9B4D-F6A6FF1A29E2}" srcOrd="2" destOrd="0" presId="urn:microsoft.com/office/officeart/2018/2/layout/IconCircleList"/>
    <dgm:cxn modelId="{17A7FB11-79F8-4D40-8CFF-EA3099012B8D}" type="presParOf" srcId="{3634B630-FC08-41E3-B55B-A93ADF7243BA}" destId="{A9D91779-F135-4B84-AE58-67B47CAFBCAB}" srcOrd="3" destOrd="0" presId="urn:microsoft.com/office/officeart/2018/2/layout/IconCircleList"/>
    <dgm:cxn modelId="{F3941055-7287-4F29-9BFB-E88499D68F33}" type="presParOf" srcId="{DF768929-0A25-411F-8B7C-D8074210B627}" destId="{AD6AAE66-B65B-4BD2-BC61-925AE2AE50B2}" srcOrd="9" destOrd="0" presId="urn:microsoft.com/office/officeart/2018/2/layout/IconCircleList"/>
    <dgm:cxn modelId="{8E8861C7-82B2-4479-B796-8AE6E32AF11B}" type="presParOf" srcId="{DF768929-0A25-411F-8B7C-D8074210B627}" destId="{2039A56B-6744-4129-BC25-58AC39DB0D9F}" srcOrd="10" destOrd="0" presId="urn:microsoft.com/office/officeart/2018/2/layout/IconCircleList"/>
    <dgm:cxn modelId="{DEA86054-FA32-46C4-9239-8AEC380D64C6}" type="presParOf" srcId="{2039A56B-6744-4129-BC25-58AC39DB0D9F}" destId="{B2A44BCC-4F73-43F0-B8FA-00759677F7A6}" srcOrd="0" destOrd="0" presId="urn:microsoft.com/office/officeart/2018/2/layout/IconCircleList"/>
    <dgm:cxn modelId="{31AAF2D9-58DD-4377-B39E-1A334B674440}" type="presParOf" srcId="{2039A56B-6744-4129-BC25-58AC39DB0D9F}" destId="{53A8A5F4-4044-4695-BE86-8CFECAFA0F2F}" srcOrd="1" destOrd="0" presId="urn:microsoft.com/office/officeart/2018/2/layout/IconCircleList"/>
    <dgm:cxn modelId="{22D97BEF-FA61-4D0E-BF21-2D5852E7B001}" type="presParOf" srcId="{2039A56B-6744-4129-BC25-58AC39DB0D9F}" destId="{8480D4E8-3082-4C13-8D63-5B4B43B91282}" srcOrd="2" destOrd="0" presId="urn:microsoft.com/office/officeart/2018/2/layout/IconCircleList"/>
    <dgm:cxn modelId="{A2F984B9-9724-473F-A17A-F462B9BD41F9}" type="presParOf" srcId="{2039A56B-6744-4129-BC25-58AC39DB0D9F}" destId="{A9F637AA-AAD1-4AF8-90F5-6E5CE45983E9}"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6679D-56C3-47B0-BD4B-31AB04FD6EF6}">
      <dsp:nvSpPr>
        <dsp:cNvPr id="0" name=""/>
        <dsp:cNvSpPr/>
      </dsp:nvSpPr>
      <dsp:spPr>
        <a:xfrm>
          <a:off x="205509" y="828340"/>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FD1161-1FAD-48E3-B351-71E6C857739C}">
      <dsp:nvSpPr>
        <dsp:cNvPr id="0" name=""/>
        <dsp:cNvSpPr/>
      </dsp:nvSpPr>
      <dsp:spPr>
        <a:xfrm>
          <a:off x="396960" y="1019791"/>
          <a:ext cx="528770" cy="5287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957FC1-2CFA-47D8-B92C-C44CDE2A4D4C}">
      <dsp:nvSpPr>
        <dsp:cNvPr id="0" name=""/>
        <dsp:cNvSpPr/>
      </dsp:nvSpPr>
      <dsp:spPr>
        <a:xfrm>
          <a:off x="1312541"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GB" sz="1900" kern="1200" dirty="0"/>
            <a:t>Frustration and anxiety </a:t>
          </a:r>
        </a:p>
      </dsp:txBody>
      <dsp:txXfrm>
        <a:off x="1312541" y="828340"/>
        <a:ext cx="2148945" cy="911674"/>
      </dsp:txXfrm>
    </dsp:sp>
    <dsp:sp modelId="{1B6D4CCC-2AE6-4225-83FC-7A7C5B6C4B39}">
      <dsp:nvSpPr>
        <dsp:cNvPr id="0" name=""/>
        <dsp:cNvSpPr/>
      </dsp:nvSpPr>
      <dsp:spPr>
        <a:xfrm>
          <a:off x="3835925" y="828340"/>
          <a:ext cx="911674" cy="91167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03F226-3209-4FD9-ABE6-8A0E7DB07261}">
      <dsp:nvSpPr>
        <dsp:cNvPr id="0" name=""/>
        <dsp:cNvSpPr/>
      </dsp:nvSpPr>
      <dsp:spPr>
        <a:xfrm>
          <a:off x="4027376" y="1019791"/>
          <a:ext cx="528770" cy="5287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C0FC6D-654D-48A4-B49E-5C3DB4BB4E0A}">
      <dsp:nvSpPr>
        <dsp:cNvPr id="0" name=""/>
        <dsp:cNvSpPr/>
      </dsp:nvSpPr>
      <dsp:spPr>
        <a:xfrm>
          <a:off x="4942957"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GB" sz="1900" kern="1200" dirty="0"/>
            <a:t>Organisational context</a:t>
          </a:r>
        </a:p>
      </dsp:txBody>
      <dsp:txXfrm>
        <a:off x="4942957" y="828340"/>
        <a:ext cx="2148945" cy="911674"/>
      </dsp:txXfrm>
    </dsp:sp>
    <dsp:sp modelId="{35B6CA42-0E6B-46FF-9462-10D6943BEE8A}">
      <dsp:nvSpPr>
        <dsp:cNvPr id="0" name=""/>
        <dsp:cNvSpPr/>
      </dsp:nvSpPr>
      <dsp:spPr>
        <a:xfrm>
          <a:off x="7466341" y="828340"/>
          <a:ext cx="911674" cy="91167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98FADF-73EC-49DD-AEEA-8027AE61C332}">
      <dsp:nvSpPr>
        <dsp:cNvPr id="0" name=""/>
        <dsp:cNvSpPr/>
      </dsp:nvSpPr>
      <dsp:spPr>
        <a:xfrm>
          <a:off x="7657792" y="1019791"/>
          <a:ext cx="528770" cy="5287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7FE6E1-5440-4471-9109-84C9F55FC40D}">
      <dsp:nvSpPr>
        <dsp:cNvPr id="0" name=""/>
        <dsp:cNvSpPr/>
      </dsp:nvSpPr>
      <dsp:spPr>
        <a:xfrm>
          <a:off x="8573374"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GB" sz="1900" kern="1200" dirty="0"/>
            <a:t>Not knowing what to do, what works, where to go?</a:t>
          </a:r>
        </a:p>
      </dsp:txBody>
      <dsp:txXfrm>
        <a:off x="8573374" y="828340"/>
        <a:ext cx="2148945" cy="911674"/>
      </dsp:txXfrm>
    </dsp:sp>
    <dsp:sp modelId="{7F1841D2-FC68-4F6B-B788-395886897509}">
      <dsp:nvSpPr>
        <dsp:cNvPr id="0" name=""/>
        <dsp:cNvSpPr/>
      </dsp:nvSpPr>
      <dsp:spPr>
        <a:xfrm>
          <a:off x="205509" y="2452790"/>
          <a:ext cx="911674" cy="91167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37839B-F620-4F61-B0E2-0137F59F1326}">
      <dsp:nvSpPr>
        <dsp:cNvPr id="0" name=""/>
        <dsp:cNvSpPr/>
      </dsp:nvSpPr>
      <dsp:spPr>
        <a:xfrm>
          <a:off x="396960" y="2644242"/>
          <a:ext cx="528770" cy="5287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19006B-10D3-4BE9-9382-7B764E8C61E0}">
      <dsp:nvSpPr>
        <dsp:cNvPr id="0" name=""/>
        <dsp:cNvSpPr/>
      </dsp:nvSpPr>
      <dsp:spPr>
        <a:xfrm>
          <a:off x="1312541"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GB" sz="1900" kern="1200" dirty="0"/>
            <a:t>Thresholds for intervention</a:t>
          </a:r>
        </a:p>
      </dsp:txBody>
      <dsp:txXfrm>
        <a:off x="1312541" y="2452790"/>
        <a:ext cx="2148945" cy="911674"/>
      </dsp:txXfrm>
    </dsp:sp>
    <dsp:sp modelId="{5FA702A2-0D8B-451E-9F6B-8B72DA6E6A2A}">
      <dsp:nvSpPr>
        <dsp:cNvPr id="0" name=""/>
        <dsp:cNvSpPr/>
      </dsp:nvSpPr>
      <dsp:spPr>
        <a:xfrm>
          <a:off x="3835925" y="2452790"/>
          <a:ext cx="911674" cy="91167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7F58F4-5ECF-4F4D-A304-8A3634DCC46D}">
      <dsp:nvSpPr>
        <dsp:cNvPr id="0" name=""/>
        <dsp:cNvSpPr/>
      </dsp:nvSpPr>
      <dsp:spPr>
        <a:xfrm>
          <a:off x="4027376" y="2644242"/>
          <a:ext cx="528770" cy="52877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D91779-F135-4B84-AE58-67B47CAFBCAB}">
      <dsp:nvSpPr>
        <dsp:cNvPr id="0" name=""/>
        <dsp:cNvSpPr/>
      </dsp:nvSpPr>
      <dsp:spPr>
        <a:xfrm>
          <a:off x="4942957"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GB" sz="1900" kern="1200" dirty="0"/>
            <a:t>Uncertainty about legal frameworks</a:t>
          </a:r>
        </a:p>
      </dsp:txBody>
      <dsp:txXfrm>
        <a:off x="4942957" y="2452790"/>
        <a:ext cx="2148945" cy="911674"/>
      </dsp:txXfrm>
    </dsp:sp>
    <dsp:sp modelId="{B2A44BCC-4F73-43F0-B8FA-00759677F7A6}">
      <dsp:nvSpPr>
        <dsp:cNvPr id="0" name=""/>
        <dsp:cNvSpPr/>
      </dsp:nvSpPr>
      <dsp:spPr>
        <a:xfrm>
          <a:off x="7466341" y="2452790"/>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A8A5F4-4044-4695-BE86-8CFECAFA0F2F}">
      <dsp:nvSpPr>
        <dsp:cNvPr id="0" name=""/>
        <dsp:cNvSpPr/>
      </dsp:nvSpPr>
      <dsp:spPr>
        <a:xfrm>
          <a:off x="7657792" y="2644242"/>
          <a:ext cx="528770" cy="52877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F637AA-AAD1-4AF8-90F5-6E5CE45983E9}">
      <dsp:nvSpPr>
        <dsp:cNvPr id="0" name=""/>
        <dsp:cNvSpPr/>
      </dsp:nvSpPr>
      <dsp:spPr>
        <a:xfrm>
          <a:off x="8573374"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GB" sz="1900" kern="1200" dirty="0"/>
            <a:t>Understanding underlying causes</a:t>
          </a:r>
        </a:p>
      </dsp:txBody>
      <dsp:txXfrm>
        <a:off x="8573374" y="2452790"/>
        <a:ext cx="2148945" cy="911674"/>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51AE36-783C-4C58-8366-7F9844C86A96}" type="datetimeFigureOut">
              <a:rPr lang="en-GB" smtClean="0"/>
              <a:t>10/07/2025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92424B-8465-492D-81C2-5BFF268EEDFD}" type="slidenum">
              <a:rPr lang="en-GB" smtClean="0"/>
              <a:t>‹#›</a:t>
            </a:fld>
            <a:endParaRPr lang="en-GB"/>
          </a:p>
        </p:txBody>
      </p:sp>
    </p:spTree>
    <p:extLst>
      <p:ext uri="{BB962C8B-B14F-4D97-AF65-F5344CB8AC3E}">
        <p14:creationId xmlns:p14="http://schemas.microsoft.com/office/powerpoint/2010/main" val="2658925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Moira Wilson</a:t>
            </a:r>
          </a:p>
          <a:p>
            <a:endParaRPr lang="en-GB" dirty="0"/>
          </a:p>
        </p:txBody>
      </p:sp>
      <p:sp>
        <p:nvSpPr>
          <p:cNvPr id="4" name="Slide Number Placeholder 3"/>
          <p:cNvSpPr>
            <a:spLocks noGrp="1"/>
          </p:cNvSpPr>
          <p:nvPr>
            <p:ph type="sldNum" sz="quarter" idx="5"/>
          </p:nvPr>
        </p:nvSpPr>
        <p:spPr/>
        <p:txBody>
          <a:bodyPr/>
          <a:lstStyle/>
          <a:p>
            <a:fld id="{6292424B-8465-492D-81C2-5BFF268EEDFD}" type="slidenum">
              <a:rPr lang="en-GB" smtClean="0"/>
              <a:t>3</a:t>
            </a:fld>
            <a:endParaRPr lang="en-GB"/>
          </a:p>
        </p:txBody>
      </p:sp>
    </p:spTree>
    <p:extLst>
      <p:ext uri="{BB962C8B-B14F-4D97-AF65-F5344CB8AC3E}">
        <p14:creationId xmlns:p14="http://schemas.microsoft.com/office/powerpoint/2010/main" val="3389433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Andrew Wells</a:t>
            </a:r>
          </a:p>
          <a:p>
            <a:endParaRPr lang="en-GB" dirty="0"/>
          </a:p>
        </p:txBody>
      </p:sp>
      <p:sp>
        <p:nvSpPr>
          <p:cNvPr id="4" name="Slide Number Placeholder 3"/>
          <p:cNvSpPr>
            <a:spLocks noGrp="1"/>
          </p:cNvSpPr>
          <p:nvPr>
            <p:ph type="sldNum" sz="quarter" idx="5"/>
          </p:nvPr>
        </p:nvSpPr>
        <p:spPr/>
        <p:txBody>
          <a:bodyPr/>
          <a:lstStyle/>
          <a:p>
            <a:fld id="{6292424B-8465-492D-81C2-5BFF268EEDFD}" type="slidenum">
              <a:rPr lang="en-GB" smtClean="0"/>
              <a:t>12</a:t>
            </a:fld>
            <a:endParaRPr lang="en-GB"/>
          </a:p>
        </p:txBody>
      </p:sp>
    </p:spTree>
    <p:extLst>
      <p:ext uri="{BB962C8B-B14F-4D97-AF65-F5344CB8AC3E}">
        <p14:creationId xmlns:p14="http://schemas.microsoft.com/office/powerpoint/2010/main" val="889736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Robyn Leach</a:t>
            </a:r>
          </a:p>
          <a:p>
            <a:endParaRPr lang="en-GB" dirty="0"/>
          </a:p>
        </p:txBody>
      </p:sp>
      <p:sp>
        <p:nvSpPr>
          <p:cNvPr id="4" name="Slide Number Placeholder 3"/>
          <p:cNvSpPr>
            <a:spLocks noGrp="1"/>
          </p:cNvSpPr>
          <p:nvPr>
            <p:ph type="sldNum" sz="quarter" idx="5"/>
          </p:nvPr>
        </p:nvSpPr>
        <p:spPr/>
        <p:txBody>
          <a:bodyPr/>
          <a:lstStyle/>
          <a:p>
            <a:fld id="{6292424B-8465-492D-81C2-5BFF268EEDFD}" type="slidenum">
              <a:rPr lang="en-GB" smtClean="0"/>
              <a:t>13</a:t>
            </a:fld>
            <a:endParaRPr lang="en-GB"/>
          </a:p>
        </p:txBody>
      </p:sp>
    </p:spTree>
    <p:extLst>
      <p:ext uri="{BB962C8B-B14F-4D97-AF65-F5344CB8AC3E}">
        <p14:creationId xmlns:p14="http://schemas.microsoft.com/office/powerpoint/2010/main" val="2235463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92424B-8465-492D-81C2-5BFF268EEDFD}" type="slidenum">
              <a:rPr lang="en-GB" smtClean="0"/>
              <a:t>14</a:t>
            </a:fld>
            <a:endParaRPr lang="en-GB"/>
          </a:p>
        </p:txBody>
      </p:sp>
    </p:spTree>
    <p:extLst>
      <p:ext uri="{BB962C8B-B14F-4D97-AF65-F5344CB8AC3E}">
        <p14:creationId xmlns:p14="http://schemas.microsoft.com/office/powerpoint/2010/main" val="1972347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Robyn Leach</a:t>
            </a:r>
          </a:p>
          <a:p>
            <a:endParaRPr lang="en-GB" dirty="0"/>
          </a:p>
        </p:txBody>
      </p:sp>
      <p:sp>
        <p:nvSpPr>
          <p:cNvPr id="4" name="Slide Number Placeholder 3"/>
          <p:cNvSpPr>
            <a:spLocks noGrp="1"/>
          </p:cNvSpPr>
          <p:nvPr>
            <p:ph type="sldNum" sz="quarter" idx="5"/>
          </p:nvPr>
        </p:nvSpPr>
        <p:spPr/>
        <p:txBody>
          <a:bodyPr/>
          <a:lstStyle/>
          <a:p>
            <a:fld id="{6292424B-8465-492D-81C2-5BFF268EEDFD}" type="slidenum">
              <a:rPr lang="en-GB" smtClean="0"/>
              <a:t>15</a:t>
            </a:fld>
            <a:endParaRPr lang="en-GB"/>
          </a:p>
        </p:txBody>
      </p:sp>
    </p:spTree>
    <p:extLst>
      <p:ext uri="{BB962C8B-B14F-4D97-AF65-F5344CB8AC3E}">
        <p14:creationId xmlns:p14="http://schemas.microsoft.com/office/powerpoint/2010/main" val="3996465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Robyn Leach</a:t>
            </a:r>
          </a:p>
          <a:p>
            <a:endParaRPr lang="en-GB" dirty="0"/>
          </a:p>
        </p:txBody>
      </p:sp>
      <p:sp>
        <p:nvSpPr>
          <p:cNvPr id="4" name="Slide Number Placeholder 3"/>
          <p:cNvSpPr>
            <a:spLocks noGrp="1"/>
          </p:cNvSpPr>
          <p:nvPr>
            <p:ph type="sldNum" sz="quarter" idx="5"/>
          </p:nvPr>
        </p:nvSpPr>
        <p:spPr/>
        <p:txBody>
          <a:bodyPr/>
          <a:lstStyle/>
          <a:p>
            <a:fld id="{6292424B-8465-492D-81C2-5BFF268EEDFD}" type="slidenum">
              <a:rPr lang="en-GB" smtClean="0"/>
              <a:t>16</a:t>
            </a:fld>
            <a:endParaRPr lang="en-GB"/>
          </a:p>
        </p:txBody>
      </p:sp>
    </p:spTree>
    <p:extLst>
      <p:ext uri="{BB962C8B-B14F-4D97-AF65-F5344CB8AC3E}">
        <p14:creationId xmlns:p14="http://schemas.microsoft.com/office/powerpoint/2010/main" val="1067755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Robyn Leach</a:t>
            </a:r>
          </a:p>
          <a:p>
            <a:endParaRPr lang="en-GB" dirty="0"/>
          </a:p>
        </p:txBody>
      </p:sp>
      <p:sp>
        <p:nvSpPr>
          <p:cNvPr id="4" name="Slide Number Placeholder 3"/>
          <p:cNvSpPr>
            <a:spLocks noGrp="1"/>
          </p:cNvSpPr>
          <p:nvPr>
            <p:ph type="sldNum" sz="quarter" idx="5"/>
          </p:nvPr>
        </p:nvSpPr>
        <p:spPr/>
        <p:txBody>
          <a:bodyPr/>
          <a:lstStyle/>
          <a:p>
            <a:fld id="{6292424B-8465-492D-81C2-5BFF268EEDFD}" type="slidenum">
              <a:rPr lang="en-GB" smtClean="0"/>
              <a:t>17</a:t>
            </a:fld>
            <a:endParaRPr lang="en-GB"/>
          </a:p>
        </p:txBody>
      </p:sp>
    </p:spTree>
    <p:extLst>
      <p:ext uri="{BB962C8B-B14F-4D97-AF65-F5344CB8AC3E}">
        <p14:creationId xmlns:p14="http://schemas.microsoft.com/office/powerpoint/2010/main" val="1745570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Neil Windle</a:t>
            </a:r>
          </a:p>
        </p:txBody>
      </p:sp>
      <p:sp>
        <p:nvSpPr>
          <p:cNvPr id="4" name="Slide Number Placeholder 3"/>
          <p:cNvSpPr>
            <a:spLocks noGrp="1"/>
          </p:cNvSpPr>
          <p:nvPr>
            <p:ph type="sldNum" sz="quarter" idx="5"/>
          </p:nvPr>
        </p:nvSpPr>
        <p:spPr/>
        <p:txBody>
          <a:bodyPr/>
          <a:lstStyle/>
          <a:p>
            <a:fld id="{6292424B-8465-492D-81C2-5BFF268EEDFD}" type="slidenum">
              <a:rPr lang="en-GB" smtClean="0"/>
              <a:t>18</a:t>
            </a:fld>
            <a:endParaRPr lang="en-GB"/>
          </a:p>
        </p:txBody>
      </p:sp>
    </p:spTree>
    <p:extLst>
      <p:ext uri="{BB962C8B-B14F-4D97-AF65-F5344CB8AC3E}">
        <p14:creationId xmlns:p14="http://schemas.microsoft.com/office/powerpoint/2010/main" val="24001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Neil Windle</a:t>
            </a:r>
          </a:p>
          <a:p>
            <a:endParaRPr lang="en-GB" dirty="0"/>
          </a:p>
        </p:txBody>
      </p:sp>
      <p:sp>
        <p:nvSpPr>
          <p:cNvPr id="4" name="Slide Number Placeholder 3"/>
          <p:cNvSpPr>
            <a:spLocks noGrp="1"/>
          </p:cNvSpPr>
          <p:nvPr>
            <p:ph type="sldNum" sz="quarter" idx="5"/>
          </p:nvPr>
        </p:nvSpPr>
        <p:spPr/>
        <p:txBody>
          <a:bodyPr/>
          <a:lstStyle/>
          <a:p>
            <a:fld id="{6292424B-8465-492D-81C2-5BFF268EEDFD}" type="slidenum">
              <a:rPr lang="en-GB" smtClean="0"/>
              <a:t>19</a:t>
            </a:fld>
            <a:endParaRPr lang="en-GB"/>
          </a:p>
        </p:txBody>
      </p:sp>
    </p:spTree>
    <p:extLst>
      <p:ext uri="{BB962C8B-B14F-4D97-AF65-F5344CB8AC3E}">
        <p14:creationId xmlns:p14="http://schemas.microsoft.com/office/powerpoint/2010/main" val="2766832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Robyn Leach</a:t>
            </a:r>
          </a:p>
        </p:txBody>
      </p:sp>
      <p:sp>
        <p:nvSpPr>
          <p:cNvPr id="4" name="Slide Number Placeholder 3"/>
          <p:cNvSpPr>
            <a:spLocks noGrp="1"/>
          </p:cNvSpPr>
          <p:nvPr>
            <p:ph type="sldNum" sz="quarter" idx="5"/>
          </p:nvPr>
        </p:nvSpPr>
        <p:spPr/>
        <p:txBody>
          <a:bodyPr/>
          <a:lstStyle/>
          <a:p>
            <a:fld id="{6292424B-8465-492D-81C2-5BFF268EEDFD}" type="slidenum">
              <a:rPr lang="en-GB" smtClean="0"/>
              <a:t>20</a:t>
            </a:fld>
            <a:endParaRPr lang="en-GB"/>
          </a:p>
        </p:txBody>
      </p:sp>
    </p:spTree>
    <p:extLst>
      <p:ext uri="{BB962C8B-B14F-4D97-AF65-F5344CB8AC3E}">
        <p14:creationId xmlns:p14="http://schemas.microsoft.com/office/powerpoint/2010/main" val="3444134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Robyn Leach</a:t>
            </a:r>
          </a:p>
        </p:txBody>
      </p:sp>
      <p:sp>
        <p:nvSpPr>
          <p:cNvPr id="4" name="Slide Number Placeholder 3"/>
          <p:cNvSpPr>
            <a:spLocks noGrp="1"/>
          </p:cNvSpPr>
          <p:nvPr>
            <p:ph type="sldNum" sz="quarter" idx="5"/>
          </p:nvPr>
        </p:nvSpPr>
        <p:spPr/>
        <p:txBody>
          <a:bodyPr/>
          <a:lstStyle/>
          <a:p>
            <a:fld id="{6292424B-8465-492D-81C2-5BFF268EEDFD}" type="slidenum">
              <a:rPr lang="en-GB" smtClean="0"/>
              <a:t>21</a:t>
            </a:fld>
            <a:endParaRPr lang="en-GB"/>
          </a:p>
        </p:txBody>
      </p:sp>
    </p:spTree>
    <p:extLst>
      <p:ext uri="{BB962C8B-B14F-4D97-AF65-F5344CB8AC3E}">
        <p14:creationId xmlns:p14="http://schemas.microsoft.com/office/powerpoint/2010/main" val="3377056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Moira Wilson</a:t>
            </a:r>
          </a:p>
          <a:p>
            <a:endParaRPr lang="en-GB" dirty="0"/>
          </a:p>
        </p:txBody>
      </p:sp>
      <p:sp>
        <p:nvSpPr>
          <p:cNvPr id="4" name="Slide Number Placeholder 3"/>
          <p:cNvSpPr>
            <a:spLocks noGrp="1"/>
          </p:cNvSpPr>
          <p:nvPr>
            <p:ph type="sldNum" sz="quarter" idx="5"/>
          </p:nvPr>
        </p:nvSpPr>
        <p:spPr/>
        <p:txBody>
          <a:bodyPr/>
          <a:lstStyle/>
          <a:p>
            <a:fld id="{6292424B-8465-492D-81C2-5BFF268EEDFD}" type="slidenum">
              <a:rPr lang="en-GB" smtClean="0"/>
              <a:t>4</a:t>
            </a:fld>
            <a:endParaRPr lang="en-GB"/>
          </a:p>
        </p:txBody>
      </p:sp>
    </p:spTree>
    <p:extLst>
      <p:ext uri="{BB962C8B-B14F-4D97-AF65-F5344CB8AC3E}">
        <p14:creationId xmlns:p14="http://schemas.microsoft.com/office/powerpoint/2010/main" val="1504675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Robyn Leach</a:t>
            </a:r>
          </a:p>
        </p:txBody>
      </p:sp>
      <p:sp>
        <p:nvSpPr>
          <p:cNvPr id="4" name="Slide Number Placeholder 3"/>
          <p:cNvSpPr>
            <a:spLocks noGrp="1"/>
          </p:cNvSpPr>
          <p:nvPr>
            <p:ph type="sldNum" sz="quarter" idx="5"/>
          </p:nvPr>
        </p:nvSpPr>
        <p:spPr/>
        <p:txBody>
          <a:bodyPr/>
          <a:lstStyle/>
          <a:p>
            <a:fld id="{6292424B-8465-492D-81C2-5BFF268EEDFD}" type="slidenum">
              <a:rPr lang="en-GB" smtClean="0"/>
              <a:t>22</a:t>
            </a:fld>
            <a:endParaRPr lang="en-GB"/>
          </a:p>
        </p:txBody>
      </p:sp>
    </p:spTree>
    <p:extLst>
      <p:ext uri="{BB962C8B-B14F-4D97-AF65-F5344CB8AC3E}">
        <p14:creationId xmlns:p14="http://schemas.microsoft.com/office/powerpoint/2010/main" val="1874263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Robyn Leach</a:t>
            </a:r>
          </a:p>
        </p:txBody>
      </p:sp>
      <p:sp>
        <p:nvSpPr>
          <p:cNvPr id="4" name="Slide Number Placeholder 3"/>
          <p:cNvSpPr>
            <a:spLocks noGrp="1"/>
          </p:cNvSpPr>
          <p:nvPr>
            <p:ph type="sldNum" sz="quarter" idx="5"/>
          </p:nvPr>
        </p:nvSpPr>
        <p:spPr/>
        <p:txBody>
          <a:bodyPr/>
          <a:lstStyle/>
          <a:p>
            <a:fld id="{6292424B-8465-492D-81C2-5BFF268EEDFD}" type="slidenum">
              <a:rPr lang="en-GB" smtClean="0"/>
              <a:t>23</a:t>
            </a:fld>
            <a:endParaRPr lang="en-GB"/>
          </a:p>
        </p:txBody>
      </p:sp>
    </p:spTree>
    <p:extLst>
      <p:ext uri="{BB962C8B-B14F-4D97-AF65-F5344CB8AC3E}">
        <p14:creationId xmlns:p14="http://schemas.microsoft.com/office/powerpoint/2010/main" val="762848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Robyn Leach</a:t>
            </a:r>
          </a:p>
        </p:txBody>
      </p:sp>
      <p:sp>
        <p:nvSpPr>
          <p:cNvPr id="4" name="Slide Number Placeholder 3"/>
          <p:cNvSpPr>
            <a:spLocks noGrp="1"/>
          </p:cNvSpPr>
          <p:nvPr>
            <p:ph type="sldNum" sz="quarter" idx="5"/>
          </p:nvPr>
        </p:nvSpPr>
        <p:spPr/>
        <p:txBody>
          <a:bodyPr/>
          <a:lstStyle/>
          <a:p>
            <a:fld id="{6292424B-8465-492D-81C2-5BFF268EEDFD}" type="slidenum">
              <a:rPr lang="en-GB" smtClean="0"/>
              <a:t>24</a:t>
            </a:fld>
            <a:endParaRPr lang="en-GB"/>
          </a:p>
        </p:txBody>
      </p:sp>
    </p:spTree>
    <p:extLst>
      <p:ext uri="{BB962C8B-B14F-4D97-AF65-F5344CB8AC3E}">
        <p14:creationId xmlns:p14="http://schemas.microsoft.com/office/powerpoint/2010/main" val="1174021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Robyn Leach</a:t>
            </a:r>
          </a:p>
        </p:txBody>
      </p:sp>
      <p:sp>
        <p:nvSpPr>
          <p:cNvPr id="4" name="Slide Number Placeholder 3"/>
          <p:cNvSpPr>
            <a:spLocks noGrp="1"/>
          </p:cNvSpPr>
          <p:nvPr>
            <p:ph type="sldNum" sz="quarter" idx="5"/>
          </p:nvPr>
        </p:nvSpPr>
        <p:spPr/>
        <p:txBody>
          <a:bodyPr/>
          <a:lstStyle/>
          <a:p>
            <a:fld id="{6292424B-8465-492D-81C2-5BFF268EEDFD}" type="slidenum">
              <a:rPr lang="en-GB" smtClean="0"/>
              <a:t>25</a:t>
            </a:fld>
            <a:endParaRPr lang="en-GB"/>
          </a:p>
        </p:txBody>
      </p:sp>
    </p:spTree>
    <p:extLst>
      <p:ext uri="{BB962C8B-B14F-4D97-AF65-F5344CB8AC3E}">
        <p14:creationId xmlns:p14="http://schemas.microsoft.com/office/powerpoint/2010/main" val="987619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Robyn Leach</a:t>
            </a:r>
          </a:p>
        </p:txBody>
      </p:sp>
      <p:sp>
        <p:nvSpPr>
          <p:cNvPr id="4" name="Slide Number Placeholder 3"/>
          <p:cNvSpPr>
            <a:spLocks noGrp="1"/>
          </p:cNvSpPr>
          <p:nvPr>
            <p:ph type="sldNum" sz="quarter" idx="5"/>
          </p:nvPr>
        </p:nvSpPr>
        <p:spPr/>
        <p:txBody>
          <a:bodyPr/>
          <a:lstStyle/>
          <a:p>
            <a:fld id="{6292424B-8465-492D-81C2-5BFF268EEDFD}" type="slidenum">
              <a:rPr lang="en-GB" smtClean="0"/>
              <a:t>26</a:t>
            </a:fld>
            <a:endParaRPr lang="en-GB"/>
          </a:p>
        </p:txBody>
      </p:sp>
    </p:spTree>
    <p:extLst>
      <p:ext uri="{BB962C8B-B14F-4D97-AF65-F5344CB8AC3E}">
        <p14:creationId xmlns:p14="http://schemas.microsoft.com/office/powerpoint/2010/main" val="629546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Robyn Leach</a:t>
            </a:r>
          </a:p>
        </p:txBody>
      </p:sp>
      <p:sp>
        <p:nvSpPr>
          <p:cNvPr id="4" name="Slide Number Placeholder 3"/>
          <p:cNvSpPr>
            <a:spLocks noGrp="1"/>
          </p:cNvSpPr>
          <p:nvPr>
            <p:ph type="sldNum" sz="quarter" idx="5"/>
          </p:nvPr>
        </p:nvSpPr>
        <p:spPr/>
        <p:txBody>
          <a:bodyPr/>
          <a:lstStyle/>
          <a:p>
            <a:fld id="{6292424B-8465-492D-81C2-5BFF268EEDFD}" type="slidenum">
              <a:rPr lang="en-GB" smtClean="0"/>
              <a:t>27</a:t>
            </a:fld>
            <a:endParaRPr lang="en-GB"/>
          </a:p>
        </p:txBody>
      </p:sp>
    </p:spTree>
    <p:extLst>
      <p:ext uri="{BB962C8B-B14F-4D97-AF65-F5344CB8AC3E}">
        <p14:creationId xmlns:p14="http://schemas.microsoft.com/office/powerpoint/2010/main" val="487889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92424B-8465-492D-81C2-5BFF268EEDFD}" type="slidenum">
              <a:rPr lang="en-GB" smtClean="0"/>
              <a:t>28</a:t>
            </a:fld>
            <a:endParaRPr lang="en-GB"/>
          </a:p>
        </p:txBody>
      </p:sp>
    </p:spTree>
    <p:extLst>
      <p:ext uri="{BB962C8B-B14F-4D97-AF65-F5344CB8AC3E}">
        <p14:creationId xmlns:p14="http://schemas.microsoft.com/office/powerpoint/2010/main" val="1065571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Andrew Wells</a:t>
            </a:r>
          </a:p>
        </p:txBody>
      </p:sp>
      <p:sp>
        <p:nvSpPr>
          <p:cNvPr id="4" name="Slide Number Placeholder 3"/>
          <p:cNvSpPr>
            <a:spLocks noGrp="1"/>
          </p:cNvSpPr>
          <p:nvPr>
            <p:ph type="sldNum" sz="quarter" idx="5"/>
          </p:nvPr>
        </p:nvSpPr>
        <p:spPr/>
        <p:txBody>
          <a:bodyPr/>
          <a:lstStyle/>
          <a:p>
            <a:fld id="{6292424B-8465-492D-81C2-5BFF268EEDFD}" type="slidenum">
              <a:rPr lang="en-GB" smtClean="0"/>
              <a:t>29</a:t>
            </a:fld>
            <a:endParaRPr lang="en-GB"/>
          </a:p>
        </p:txBody>
      </p:sp>
    </p:spTree>
    <p:extLst>
      <p:ext uri="{BB962C8B-B14F-4D97-AF65-F5344CB8AC3E}">
        <p14:creationId xmlns:p14="http://schemas.microsoft.com/office/powerpoint/2010/main" val="8244820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Andrew Wells</a:t>
            </a:r>
          </a:p>
        </p:txBody>
      </p:sp>
      <p:sp>
        <p:nvSpPr>
          <p:cNvPr id="4" name="Slide Number Placeholder 3"/>
          <p:cNvSpPr>
            <a:spLocks noGrp="1"/>
          </p:cNvSpPr>
          <p:nvPr>
            <p:ph type="sldNum" sz="quarter" idx="5"/>
          </p:nvPr>
        </p:nvSpPr>
        <p:spPr/>
        <p:txBody>
          <a:bodyPr/>
          <a:lstStyle/>
          <a:p>
            <a:fld id="{6292424B-8465-492D-81C2-5BFF268EEDFD}" type="slidenum">
              <a:rPr lang="en-GB" smtClean="0"/>
              <a:t>30</a:t>
            </a:fld>
            <a:endParaRPr lang="en-GB"/>
          </a:p>
        </p:txBody>
      </p:sp>
    </p:spTree>
    <p:extLst>
      <p:ext uri="{BB962C8B-B14F-4D97-AF65-F5344CB8AC3E}">
        <p14:creationId xmlns:p14="http://schemas.microsoft.com/office/powerpoint/2010/main" val="2232868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Andrew Wells</a:t>
            </a:r>
          </a:p>
        </p:txBody>
      </p:sp>
      <p:sp>
        <p:nvSpPr>
          <p:cNvPr id="4" name="Slide Number Placeholder 3"/>
          <p:cNvSpPr>
            <a:spLocks noGrp="1"/>
          </p:cNvSpPr>
          <p:nvPr>
            <p:ph type="sldNum" sz="quarter" idx="5"/>
          </p:nvPr>
        </p:nvSpPr>
        <p:spPr/>
        <p:txBody>
          <a:bodyPr/>
          <a:lstStyle/>
          <a:p>
            <a:fld id="{6292424B-8465-492D-81C2-5BFF268EEDFD}" type="slidenum">
              <a:rPr lang="en-GB" smtClean="0"/>
              <a:t>31</a:t>
            </a:fld>
            <a:endParaRPr lang="en-GB"/>
          </a:p>
        </p:txBody>
      </p:sp>
    </p:spTree>
    <p:extLst>
      <p:ext uri="{BB962C8B-B14F-4D97-AF65-F5344CB8AC3E}">
        <p14:creationId xmlns:p14="http://schemas.microsoft.com/office/powerpoint/2010/main" val="3704495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Moira Wilson</a:t>
            </a:r>
          </a:p>
          <a:p>
            <a:endParaRPr lang="en-GB" dirty="0"/>
          </a:p>
        </p:txBody>
      </p:sp>
      <p:sp>
        <p:nvSpPr>
          <p:cNvPr id="4" name="Slide Number Placeholder 3"/>
          <p:cNvSpPr>
            <a:spLocks noGrp="1"/>
          </p:cNvSpPr>
          <p:nvPr>
            <p:ph type="sldNum" sz="quarter" idx="5"/>
          </p:nvPr>
        </p:nvSpPr>
        <p:spPr/>
        <p:txBody>
          <a:bodyPr/>
          <a:lstStyle/>
          <a:p>
            <a:fld id="{6292424B-8465-492D-81C2-5BFF268EEDFD}" type="slidenum">
              <a:rPr lang="en-GB" smtClean="0"/>
              <a:t>5</a:t>
            </a:fld>
            <a:endParaRPr lang="en-GB"/>
          </a:p>
        </p:txBody>
      </p:sp>
    </p:spTree>
    <p:extLst>
      <p:ext uri="{BB962C8B-B14F-4D97-AF65-F5344CB8AC3E}">
        <p14:creationId xmlns:p14="http://schemas.microsoft.com/office/powerpoint/2010/main" val="11206730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Jackie </a:t>
            </a:r>
            <a:r>
              <a:rPr lang="en-GB" dirty="0" err="1"/>
              <a:t>Scantlebury</a:t>
            </a:r>
            <a:endParaRPr lang="en-GB" dirty="0"/>
          </a:p>
        </p:txBody>
      </p:sp>
      <p:sp>
        <p:nvSpPr>
          <p:cNvPr id="4" name="Slide Number Placeholder 3"/>
          <p:cNvSpPr>
            <a:spLocks noGrp="1"/>
          </p:cNvSpPr>
          <p:nvPr>
            <p:ph type="sldNum" sz="quarter" idx="5"/>
          </p:nvPr>
        </p:nvSpPr>
        <p:spPr/>
        <p:txBody>
          <a:bodyPr/>
          <a:lstStyle/>
          <a:p>
            <a:fld id="{6292424B-8465-492D-81C2-5BFF268EEDFD}" type="slidenum">
              <a:rPr lang="en-GB" smtClean="0"/>
              <a:t>32</a:t>
            </a:fld>
            <a:endParaRPr lang="en-GB"/>
          </a:p>
        </p:txBody>
      </p:sp>
    </p:spTree>
    <p:extLst>
      <p:ext uri="{BB962C8B-B14F-4D97-AF65-F5344CB8AC3E}">
        <p14:creationId xmlns:p14="http://schemas.microsoft.com/office/powerpoint/2010/main" val="11066426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92424B-8465-492D-81C2-5BFF268EEDFD}" type="slidenum">
              <a:rPr lang="en-GB" smtClean="0"/>
              <a:t>33</a:t>
            </a:fld>
            <a:endParaRPr lang="en-GB"/>
          </a:p>
        </p:txBody>
      </p:sp>
    </p:spTree>
    <p:extLst>
      <p:ext uri="{BB962C8B-B14F-4D97-AF65-F5344CB8AC3E}">
        <p14:creationId xmlns:p14="http://schemas.microsoft.com/office/powerpoint/2010/main" val="1630552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Moira Wilson</a:t>
            </a:r>
          </a:p>
          <a:p>
            <a:endParaRPr lang="en-GB" dirty="0"/>
          </a:p>
        </p:txBody>
      </p:sp>
      <p:sp>
        <p:nvSpPr>
          <p:cNvPr id="4" name="Slide Number Placeholder 3"/>
          <p:cNvSpPr>
            <a:spLocks noGrp="1"/>
          </p:cNvSpPr>
          <p:nvPr>
            <p:ph type="sldNum" sz="quarter" idx="5"/>
          </p:nvPr>
        </p:nvSpPr>
        <p:spPr/>
        <p:txBody>
          <a:bodyPr/>
          <a:lstStyle/>
          <a:p>
            <a:fld id="{6292424B-8465-492D-81C2-5BFF268EEDFD}" type="slidenum">
              <a:rPr lang="en-GB" smtClean="0"/>
              <a:t>6</a:t>
            </a:fld>
            <a:endParaRPr lang="en-GB"/>
          </a:p>
        </p:txBody>
      </p:sp>
    </p:spTree>
    <p:extLst>
      <p:ext uri="{BB962C8B-B14F-4D97-AF65-F5344CB8AC3E}">
        <p14:creationId xmlns:p14="http://schemas.microsoft.com/office/powerpoint/2010/main" val="3242795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Moira Wilson</a:t>
            </a:r>
          </a:p>
          <a:p>
            <a:endParaRPr lang="en-GB" dirty="0"/>
          </a:p>
        </p:txBody>
      </p:sp>
      <p:sp>
        <p:nvSpPr>
          <p:cNvPr id="4" name="Slide Number Placeholder 3"/>
          <p:cNvSpPr>
            <a:spLocks noGrp="1"/>
          </p:cNvSpPr>
          <p:nvPr>
            <p:ph type="sldNum" sz="quarter" idx="5"/>
          </p:nvPr>
        </p:nvSpPr>
        <p:spPr/>
        <p:txBody>
          <a:bodyPr/>
          <a:lstStyle/>
          <a:p>
            <a:fld id="{6292424B-8465-492D-81C2-5BFF268EEDFD}" type="slidenum">
              <a:rPr lang="en-GB" smtClean="0"/>
              <a:t>7</a:t>
            </a:fld>
            <a:endParaRPr lang="en-GB"/>
          </a:p>
        </p:txBody>
      </p:sp>
    </p:spTree>
    <p:extLst>
      <p:ext uri="{BB962C8B-B14F-4D97-AF65-F5344CB8AC3E}">
        <p14:creationId xmlns:p14="http://schemas.microsoft.com/office/powerpoint/2010/main" val="1056166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Moira Wilson</a:t>
            </a:r>
          </a:p>
          <a:p>
            <a:endParaRPr lang="en-GB" dirty="0"/>
          </a:p>
        </p:txBody>
      </p:sp>
      <p:sp>
        <p:nvSpPr>
          <p:cNvPr id="4" name="Slide Number Placeholder 3"/>
          <p:cNvSpPr>
            <a:spLocks noGrp="1"/>
          </p:cNvSpPr>
          <p:nvPr>
            <p:ph type="sldNum" sz="quarter" idx="5"/>
          </p:nvPr>
        </p:nvSpPr>
        <p:spPr/>
        <p:txBody>
          <a:bodyPr/>
          <a:lstStyle/>
          <a:p>
            <a:fld id="{6292424B-8465-492D-81C2-5BFF268EEDFD}" type="slidenum">
              <a:rPr lang="en-GB" smtClean="0"/>
              <a:t>8</a:t>
            </a:fld>
            <a:endParaRPr lang="en-GB"/>
          </a:p>
        </p:txBody>
      </p:sp>
    </p:spTree>
    <p:extLst>
      <p:ext uri="{BB962C8B-B14F-4D97-AF65-F5344CB8AC3E}">
        <p14:creationId xmlns:p14="http://schemas.microsoft.com/office/powerpoint/2010/main" val="3599595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Moira Wilson</a:t>
            </a:r>
          </a:p>
          <a:p>
            <a:endParaRPr lang="en-GB" dirty="0"/>
          </a:p>
        </p:txBody>
      </p:sp>
      <p:sp>
        <p:nvSpPr>
          <p:cNvPr id="4" name="Slide Number Placeholder 3"/>
          <p:cNvSpPr>
            <a:spLocks noGrp="1"/>
          </p:cNvSpPr>
          <p:nvPr>
            <p:ph type="sldNum" sz="quarter" idx="5"/>
          </p:nvPr>
        </p:nvSpPr>
        <p:spPr/>
        <p:txBody>
          <a:bodyPr/>
          <a:lstStyle/>
          <a:p>
            <a:fld id="{6292424B-8465-492D-81C2-5BFF268EEDFD}" type="slidenum">
              <a:rPr lang="en-GB" smtClean="0"/>
              <a:t>9</a:t>
            </a:fld>
            <a:endParaRPr lang="en-GB"/>
          </a:p>
        </p:txBody>
      </p:sp>
    </p:spTree>
    <p:extLst>
      <p:ext uri="{BB962C8B-B14F-4D97-AF65-F5344CB8AC3E}">
        <p14:creationId xmlns:p14="http://schemas.microsoft.com/office/powerpoint/2010/main" val="4193957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Andrew Wells</a:t>
            </a:r>
          </a:p>
          <a:p>
            <a:endParaRPr lang="en-GB" dirty="0"/>
          </a:p>
        </p:txBody>
      </p:sp>
      <p:sp>
        <p:nvSpPr>
          <p:cNvPr id="4" name="Slide Number Placeholder 3"/>
          <p:cNvSpPr>
            <a:spLocks noGrp="1"/>
          </p:cNvSpPr>
          <p:nvPr>
            <p:ph type="sldNum" sz="quarter" idx="5"/>
          </p:nvPr>
        </p:nvSpPr>
        <p:spPr/>
        <p:txBody>
          <a:bodyPr/>
          <a:lstStyle/>
          <a:p>
            <a:fld id="{6292424B-8465-492D-81C2-5BFF268EEDFD}" type="slidenum">
              <a:rPr lang="en-GB" smtClean="0"/>
              <a:t>10</a:t>
            </a:fld>
            <a:endParaRPr lang="en-GB"/>
          </a:p>
        </p:txBody>
      </p:sp>
    </p:spTree>
    <p:extLst>
      <p:ext uri="{BB962C8B-B14F-4D97-AF65-F5344CB8AC3E}">
        <p14:creationId xmlns:p14="http://schemas.microsoft.com/office/powerpoint/2010/main" val="491863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Andrew Wells</a:t>
            </a:r>
          </a:p>
        </p:txBody>
      </p:sp>
      <p:sp>
        <p:nvSpPr>
          <p:cNvPr id="4" name="Slide Number Placeholder 3"/>
          <p:cNvSpPr>
            <a:spLocks noGrp="1"/>
          </p:cNvSpPr>
          <p:nvPr>
            <p:ph type="sldNum" sz="quarter" idx="5"/>
          </p:nvPr>
        </p:nvSpPr>
        <p:spPr/>
        <p:txBody>
          <a:bodyPr/>
          <a:lstStyle/>
          <a:p>
            <a:fld id="{6292424B-8465-492D-81C2-5BFF268EEDFD}" type="slidenum">
              <a:rPr lang="en-GB" smtClean="0"/>
              <a:t>11</a:t>
            </a:fld>
            <a:endParaRPr lang="en-GB"/>
          </a:p>
        </p:txBody>
      </p:sp>
    </p:spTree>
    <p:extLst>
      <p:ext uri="{BB962C8B-B14F-4D97-AF65-F5344CB8AC3E}">
        <p14:creationId xmlns:p14="http://schemas.microsoft.com/office/powerpoint/2010/main" val="1547024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354D6-FB4F-C410-6393-B47345BF9D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887D1DA-20B5-B068-69A5-1A252D278D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1E75237-1C87-5102-D2E6-F30EAA6673D6}"/>
              </a:ext>
            </a:extLst>
          </p:cNvPr>
          <p:cNvSpPr>
            <a:spLocks noGrp="1"/>
          </p:cNvSpPr>
          <p:nvPr>
            <p:ph type="dt" sz="half" idx="10"/>
          </p:nvPr>
        </p:nvSpPr>
        <p:spPr/>
        <p:txBody>
          <a:bodyPr/>
          <a:lstStyle/>
          <a:p>
            <a:fld id="{4C366ED9-52ED-4A33-B0B2-F02D004FB02C}" type="datetimeFigureOut">
              <a:rPr lang="en-GB" smtClean="0"/>
              <a:t>10/07/2025</a:t>
            </a:fld>
            <a:endParaRPr lang="en-GB" dirty="0"/>
          </a:p>
        </p:txBody>
      </p:sp>
      <p:sp>
        <p:nvSpPr>
          <p:cNvPr id="5" name="Footer Placeholder 4">
            <a:extLst>
              <a:ext uri="{FF2B5EF4-FFF2-40B4-BE49-F238E27FC236}">
                <a16:creationId xmlns:a16="http://schemas.microsoft.com/office/drawing/2014/main" id="{03F22D7E-24C5-7787-4B45-540C64BF3D6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13A578E-487A-CE7E-C989-F074F66CF4F6}"/>
              </a:ext>
            </a:extLst>
          </p:cNvPr>
          <p:cNvSpPr>
            <a:spLocks noGrp="1"/>
          </p:cNvSpPr>
          <p:nvPr>
            <p:ph type="sldNum" sz="quarter" idx="12"/>
          </p:nvPr>
        </p:nvSpPr>
        <p:spPr/>
        <p:txBody>
          <a:bodyPr/>
          <a:lstStyle/>
          <a:p>
            <a:fld id="{F019DDA5-0C9A-43E5-89DA-2745D8353D73}" type="slidenum">
              <a:rPr lang="en-GB" smtClean="0"/>
              <a:t>‹#›</a:t>
            </a:fld>
            <a:endParaRPr lang="en-GB" dirty="0"/>
          </a:p>
        </p:txBody>
      </p:sp>
    </p:spTree>
    <p:extLst>
      <p:ext uri="{BB962C8B-B14F-4D97-AF65-F5344CB8AC3E}">
        <p14:creationId xmlns:p14="http://schemas.microsoft.com/office/powerpoint/2010/main" val="3092872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151A7-9579-31BC-65B3-58BA37E24D6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245263-E489-B476-FA35-0185EF0D4C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96197F-E55F-AC0E-F18E-590750DD40F8}"/>
              </a:ext>
            </a:extLst>
          </p:cNvPr>
          <p:cNvSpPr>
            <a:spLocks noGrp="1"/>
          </p:cNvSpPr>
          <p:nvPr>
            <p:ph type="dt" sz="half" idx="10"/>
          </p:nvPr>
        </p:nvSpPr>
        <p:spPr/>
        <p:txBody>
          <a:bodyPr/>
          <a:lstStyle/>
          <a:p>
            <a:fld id="{4C366ED9-52ED-4A33-B0B2-F02D004FB02C}" type="datetimeFigureOut">
              <a:rPr lang="en-GB" smtClean="0"/>
              <a:t>10/07/2025</a:t>
            </a:fld>
            <a:endParaRPr lang="en-GB" dirty="0"/>
          </a:p>
        </p:txBody>
      </p:sp>
      <p:sp>
        <p:nvSpPr>
          <p:cNvPr id="5" name="Footer Placeholder 4">
            <a:extLst>
              <a:ext uri="{FF2B5EF4-FFF2-40B4-BE49-F238E27FC236}">
                <a16:creationId xmlns:a16="http://schemas.microsoft.com/office/drawing/2014/main" id="{171CB314-32EE-61DA-E4DF-4859A92F100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F85C386-C6FB-21F9-2B90-037D991F1826}"/>
              </a:ext>
            </a:extLst>
          </p:cNvPr>
          <p:cNvSpPr>
            <a:spLocks noGrp="1"/>
          </p:cNvSpPr>
          <p:nvPr>
            <p:ph type="sldNum" sz="quarter" idx="12"/>
          </p:nvPr>
        </p:nvSpPr>
        <p:spPr/>
        <p:txBody>
          <a:bodyPr/>
          <a:lstStyle/>
          <a:p>
            <a:fld id="{F019DDA5-0C9A-43E5-89DA-2745D8353D73}" type="slidenum">
              <a:rPr lang="en-GB" smtClean="0"/>
              <a:t>‹#›</a:t>
            </a:fld>
            <a:endParaRPr lang="en-GB" dirty="0"/>
          </a:p>
        </p:txBody>
      </p:sp>
    </p:spTree>
    <p:extLst>
      <p:ext uri="{BB962C8B-B14F-4D97-AF65-F5344CB8AC3E}">
        <p14:creationId xmlns:p14="http://schemas.microsoft.com/office/powerpoint/2010/main" val="90968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124C53-CD98-E89D-D1DF-58F29C9050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7A22FE-B20E-2A3E-C361-2F46450C03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4469D6-56D1-6169-B16C-0838A12B831C}"/>
              </a:ext>
            </a:extLst>
          </p:cNvPr>
          <p:cNvSpPr>
            <a:spLocks noGrp="1"/>
          </p:cNvSpPr>
          <p:nvPr>
            <p:ph type="dt" sz="half" idx="10"/>
          </p:nvPr>
        </p:nvSpPr>
        <p:spPr/>
        <p:txBody>
          <a:bodyPr/>
          <a:lstStyle/>
          <a:p>
            <a:fld id="{4C366ED9-52ED-4A33-B0B2-F02D004FB02C}" type="datetimeFigureOut">
              <a:rPr lang="en-GB" smtClean="0"/>
              <a:t>10/07/2025</a:t>
            </a:fld>
            <a:endParaRPr lang="en-GB" dirty="0"/>
          </a:p>
        </p:txBody>
      </p:sp>
      <p:sp>
        <p:nvSpPr>
          <p:cNvPr id="5" name="Footer Placeholder 4">
            <a:extLst>
              <a:ext uri="{FF2B5EF4-FFF2-40B4-BE49-F238E27FC236}">
                <a16:creationId xmlns:a16="http://schemas.microsoft.com/office/drawing/2014/main" id="{9C9CC46B-3053-4EB6-094D-2A344C93370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D08D842-8EF7-0772-CF79-22BC3719B6C4}"/>
              </a:ext>
            </a:extLst>
          </p:cNvPr>
          <p:cNvSpPr>
            <a:spLocks noGrp="1"/>
          </p:cNvSpPr>
          <p:nvPr>
            <p:ph type="sldNum" sz="quarter" idx="12"/>
          </p:nvPr>
        </p:nvSpPr>
        <p:spPr/>
        <p:txBody>
          <a:bodyPr/>
          <a:lstStyle/>
          <a:p>
            <a:fld id="{F019DDA5-0C9A-43E5-89DA-2745D8353D73}" type="slidenum">
              <a:rPr lang="en-GB" smtClean="0"/>
              <a:t>‹#›</a:t>
            </a:fld>
            <a:endParaRPr lang="en-GB" dirty="0"/>
          </a:p>
        </p:txBody>
      </p:sp>
    </p:spTree>
    <p:extLst>
      <p:ext uri="{BB962C8B-B14F-4D97-AF65-F5344CB8AC3E}">
        <p14:creationId xmlns:p14="http://schemas.microsoft.com/office/powerpoint/2010/main" val="2314709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2EF34-8AEC-FB23-1976-9E98864B7C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4E7653-6643-CF58-F747-210099AB12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F3FDAA-3848-DCCE-02C9-DBE534B88003}"/>
              </a:ext>
            </a:extLst>
          </p:cNvPr>
          <p:cNvSpPr>
            <a:spLocks noGrp="1"/>
          </p:cNvSpPr>
          <p:nvPr>
            <p:ph type="dt" sz="half" idx="10"/>
          </p:nvPr>
        </p:nvSpPr>
        <p:spPr/>
        <p:txBody>
          <a:bodyPr/>
          <a:lstStyle/>
          <a:p>
            <a:fld id="{4C366ED9-52ED-4A33-B0B2-F02D004FB02C}" type="datetimeFigureOut">
              <a:rPr lang="en-GB" smtClean="0"/>
              <a:t>10/07/2025</a:t>
            </a:fld>
            <a:endParaRPr lang="en-GB" dirty="0"/>
          </a:p>
        </p:txBody>
      </p:sp>
      <p:sp>
        <p:nvSpPr>
          <p:cNvPr id="5" name="Footer Placeholder 4">
            <a:extLst>
              <a:ext uri="{FF2B5EF4-FFF2-40B4-BE49-F238E27FC236}">
                <a16:creationId xmlns:a16="http://schemas.microsoft.com/office/drawing/2014/main" id="{4FCB8BD6-C421-833D-CD9D-2B3B183EFC1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0C65294-F33C-66DB-F407-95D75938B12B}"/>
              </a:ext>
            </a:extLst>
          </p:cNvPr>
          <p:cNvSpPr>
            <a:spLocks noGrp="1"/>
          </p:cNvSpPr>
          <p:nvPr>
            <p:ph type="sldNum" sz="quarter" idx="12"/>
          </p:nvPr>
        </p:nvSpPr>
        <p:spPr/>
        <p:txBody>
          <a:bodyPr/>
          <a:lstStyle/>
          <a:p>
            <a:fld id="{F019DDA5-0C9A-43E5-89DA-2745D8353D73}" type="slidenum">
              <a:rPr lang="en-GB" smtClean="0"/>
              <a:t>‹#›</a:t>
            </a:fld>
            <a:endParaRPr lang="en-GB" dirty="0"/>
          </a:p>
        </p:txBody>
      </p:sp>
    </p:spTree>
    <p:extLst>
      <p:ext uri="{BB962C8B-B14F-4D97-AF65-F5344CB8AC3E}">
        <p14:creationId xmlns:p14="http://schemas.microsoft.com/office/powerpoint/2010/main" val="396528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C9E11-CE44-293A-3070-14F12352E1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5BEC41B-C6B4-4AEA-BD24-EDE41F28040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E7BF88-9CD7-B950-619B-23CE78336784}"/>
              </a:ext>
            </a:extLst>
          </p:cNvPr>
          <p:cNvSpPr>
            <a:spLocks noGrp="1"/>
          </p:cNvSpPr>
          <p:nvPr>
            <p:ph type="dt" sz="half" idx="10"/>
          </p:nvPr>
        </p:nvSpPr>
        <p:spPr/>
        <p:txBody>
          <a:bodyPr/>
          <a:lstStyle/>
          <a:p>
            <a:fld id="{4C366ED9-52ED-4A33-B0B2-F02D004FB02C}" type="datetimeFigureOut">
              <a:rPr lang="en-GB" smtClean="0"/>
              <a:t>10/07/2025</a:t>
            </a:fld>
            <a:endParaRPr lang="en-GB" dirty="0"/>
          </a:p>
        </p:txBody>
      </p:sp>
      <p:sp>
        <p:nvSpPr>
          <p:cNvPr id="5" name="Footer Placeholder 4">
            <a:extLst>
              <a:ext uri="{FF2B5EF4-FFF2-40B4-BE49-F238E27FC236}">
                <a16:creationId xmlns:a16="http://schemas.microsoft.com/office/drawing/2014/main" id="{7911B1E9-12D0-B716-9380-A91F4D32250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12BA80A-9056-87CA-B403-2DDB0ABEACD1}"/>
              </a:ext>
            </a:extLst>
          </p:cNvPr>
          <p:cNvSpPr>
            <a:spLocks noGrp="1"/>
          </p:cNvSpPr>
          <p:nvPr>
            <p:ph type="sldNum" sz="quarter" idx="12"/>
          </p:nvPr>
        </p:nvSpPr>
        <p:spPr/>
        <p:txBody>
          <a:bodyPr/>
          <a:lstStyle/>
          <a:p>
            <a:fld id="{F019DDA5-0C9A-43E5-89DA-2745D8353D73}" type="slidenum">
              <a:rPr lang="en-GB" smtClean="0"/>
              <a:t>‹#›</a:t>
            </a:fld>
            <a:endParaRPr lang="en-GB" dirty="0"/>
          </a:p>
        </p:txBody>
      </p:sp>
    </p:spTree>
    <p:extLst>
      <p:ext uri="{BB962C8B-B14F-4D97-AF65-F5344CB8AC3E}">
        <p14:creationId xmlns:p14="http://schemas.microsoft.com/office/powerpoint/2010/main" val="2144165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5CA38-D4A5-69EC-FF2D-C95816E087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B722A10-D33B-739B-68DF-38F8BFF7F3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C803F01-0480-A2B0-306D-E86CC4C33D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151229E-6938-B8C2-1F5E-A60371FC9276}"/>
              </a:ext>
            </a:extLst>
          </p:cNvPr>
          <p:cNvSpPr>
            <a:spLocks noGrp="1"/>
          </p:cNvSpPr>
          <p:nvPr>
            <p:ph type="dt" sz="half" idx="10"/>
          </p:nvPr>
        </p:nvSpPr>
        <p:spPr/>
        <p:txBody>
          <a:bodyPr/>
          <a:lstStyle/>
          <a:p>
            <a:fld id="{4C366ED9-52ED-4A33-B0B2-F02D004FB02C}" type="datetimeFigureOut">
              <a:rPr lang="en-GB" smtClean="0"/>
              <a:t>10/07/2025</a:t>
            </a:fld>
            <a:endParaRPr lang="en-GB" dirty="0"/>
          </a:p>
        </p:txBody>
      </p:sp>
      <p:sp>
        <p:nvSpPr>
          <p:cNvPr id="6" name="Footer Placeholder 5">
            <a:extLst>
              <a:ext uri="{FF2B5EF4-FFF2-40B4-BE49-F238E27FC236}">
                <a16:creationId xmlns:a16="http://schemas.microsoft.com/office/drawing/2014/main" id="{F4F687DC-7CC0-136C-3BED-56C50BA793C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448B26C-0668-9103-6DA0-FAA04009642F}"/>
              </a:ext>
            </a:extLst>
          </p:cNvPr>
          <p:cNvSpPr>
            <a:spLocks noGrp="1"/>
          </p:cNvSpPr>
          <p:nvPr>
            <p:ph type="sldNum" sz="quarter" idx="12"/>
          </p:nvPr>
        </p:nvSpPr>
        <p:spPr/>
        <p:txBody>
          <a:bodyPr/>
          <a:lstStyle/>
          <a:p>
            <a:fld id="{F019DDA5-0C9A-43E5-89DA-2745D8353D73}" type="slidenum">
              <a:rPr lang="en-GB" smtClean="0"/>
              <a:t>‹#›</a:t>
            </a:fld>
            <a:endParaRPr lang="en-GB" dirty="0"/>
          </a:p>
        </p:txBody>
      </p:sp>
    </p:spTree>
    <p:extLst>
      <p:ext uri="{BB962C8B-B14F-4D97-AF65-F5344CB8AC3E}">
        <p14:creationId xmlns:p14="http://schemas.microsoft.com/office/powerpoint/2010/main" val="17471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7A17-A953-FC71-F157-CD21C4193D2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B03FEE-642A-2ADA-673E-45DFB18577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205371-4AF6-7C7E-8123-1DC5CE3E7A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E84ED74-FA11-33CC-CF67-8B431E8327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55513E-6890-6761-0E21-86068E3BE8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D00123B-9F1D-6865-2B6A-AAB3AD4D1541}"/>
              </a:ext>
            </a:extLst>
          </p:cNvPr>
          <p:cNvSpPr>
            <a:spLocks noGrp="1"/>
          </p:cNvSpPr>
          <p:nvPr>
            <p:ph type="dt" sz="half" idx="10"/>
          </p:nvPr>
        </p:nvSpPr>
        <p:spPr/>
        <p:txBody>
          <a:bodyPr/>
          <a:lstStyle/>
          <a:p>
            <a:fld id="{4C366ED9-52ED-4A33-B0B2-F02D004FB02C}" type="datetimeFigureOut">
              <a:rPr lang="en-GB" smtClean="0"/>
              <a:t>10/07/2025</a:t>
            </a:fld>
            <a:endParaRPr lang="en-GB" dirty="0"/>
          </a:p>
        </p:txBody>
      </p:sp>
      <p:sp>
        <p:nvSpPr>
          <p:cNvPr id="8" name="Footer Placeholder 7">
            <a:extLst>
              <a:ext uri="{FF2B5EF4-FFF2-40B4-BE49-F238E27FC236}">
                <a16:creationId xmlns:a16="http://schemas.microsoft.com/office/drawing/2014/main" id="{1B3C87C1-F899-9D79-25C4-6771462BA0C2}"/>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8FC22562-FDBD-2698-30EC-39E20D17C85C}"/>
              </a:ext>
            </a:extLst>
          </p:cNvPr>
          <p:cNvSpPr>
            <a:spLocks noGrp="1"/>
          </p:cNvSpPr>
          <p:nvPr>
            <p:ph type="sldNum" sz="quarter" idx="12"/>
          </p:nvPr>
        </p:nvSpPr>
        <p:spPr/>
        <p:txBody>
          <a:bodyPr/>
          <a:lstStyle/>
          <a:p>
            <a:fld id="{F019DDA5-0C9A-43E5-89DA-2745D8353D73}" type="slidenum">
              <a:rPr lang="en-GB" smtClean="0"/>
              <a:t>‹#›</a:t>
            </a:fld>
            <a:endParaRPr lang="en-GB" dirty="0"/>
          </a:p>
        </p:txBody>
      </p:sp>
    </p:spTree>
    <p:extLst>
      <p:ext uri="{BB962C8B-B14F-4D97-AF65-F5344CB8AC3E}">
        <p14:creationId xmlns:p14="http://schemas.microsoft.com/office/powerpoint/2010/main" val="1916217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333FC-EE9A-D389-48CF-2DD95E8C015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9C39EFC-9495-DC7B-1E29-7F2B0EA4C831}"/>
              </a:ext>
            </a:extLst>
          </p:cNvPr>
          <p:cNvSpPr>
            <a:spLocks noGrp="1"/>
          </p:cNvSpPr>
          <p:nvPr>
            <p:ph type="dt" sz="half" idx="10"/>
          </p:nvPr>
        </p:nvSpPr>
        <p:spPr/>
        <p:txBody>
          <a:bodyPr/>
          <a:lstStyle/>
          <a:p>
            <a:fld id="{4C366ED9-52ED-4A33-B0B2-F02D004FB02C}" type="datetimeFigureOut">
              <a:rPr lang="en-GB" smtClean="0"/>
              <a:t>10/07/2025</a:t>
            </a:fld>
            <a:endParaRPr lang="en-GB" dirty="0"/>
          </a:p>
        </p:txBody>
      </p:sp>
      <p:sp>
        <p:nvSpPr>
          <p:cNvPr id="4" name="Footer Placeholder 3">
            <a:extLst>
              <a:ext uri="{FF2B5EF4-FFF2-40B4-BE49-F238E27FC236}">
                <a16:creationId xmlns:a16="http://schemas.microsoft.com/office/drawing/2014/main" id="{3CC1FEAF-98C9-2E89-FBC8-6E7D588E8AD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6B2C4CF-F605-673E-066E-F9960B27269D}"/>
              </a:ext>
            </a:extLst>
          </p:cNvPr>
          <p:cNvSpPr>
            <a:spLocks noGrp="1"/>
          </p:cNvSpPr>
          <p:nvPr>
            <p:ph type="sldNum" sz="quarter" idx="12"/>
          </p:nvPr>
        </p:nvSpPr>
        <p:spPr/>
        <p:txBody>
          <a:bodyPr/>
          <a:lstStyle/>
          <a:p>
            <a:fld id="{F019DDA5-0C9A-43E5-89DA-2745D8353D73}" type="slidenum">
              <a:rPr lang="en-GB" smtClean="0"/>
              <a:t>‹#›</a:t>
            </a:fld>
            <a:endParaRPr lang="en-GB" dirty="0"/>
          </a:p>
        </p:txBody>
      </p:sp>
    </p:spTree>
    <p:extLst>
      <p:ext uri="{BB962C8B-B14F-4D97-AF65-F5344CB8AC3E}">
        <p14:creationId xmlns:p14="http://schemas.microsoft.com/office/powerpoint/2010/main" val="587178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B77BAF-72B0-BCE2-B1C7-EEF9EFD909B1}"/>
              </a:ext>
            </a:extLst>
          </p:cNvPr>
          <p:cNvSpPr>
            <a:spLocks noGrp="1"/>
          </p:cNvSpPr>
          <p:nvPr>
            <p:ph type="dt" sz="half" idx="10"/>
          </p:nvPr>
        </p:nvSpPr>
        <p:spPr/>
        <p:txBody>
          <a:bodyPr/>
          <a:lstStyle/>
          <a:p>
            <a:fld id="{4C366ED9-52ED-4A33-B0B2-F02D004FB02C}" type="datetimeFigureOut">
              <a:rPr lang="en-GB" smtClean="0"/>
              <a:t>10/07/2025</a:t>
            </a:fld>
            <a:endParaRPr lang="en-GB" dirty="0"/>
          </a:p>
        </p:txBody>
      </p:sp>
      <p:sp>
        <p:nvSpPr>
          <p:cNvPr id="3" name="Footer Placeholder 2">
            <a:extLst>
              <a:ext uri="{FF2B5EF4-FFF2-40B4-BE49-F238E27FC236}">
                <a16:creationId xmlns:a16="http://schemas.microsoft.com/office/drawing/2014/main" id="{95E35FFF-85C3-23C6-7947-C2BCC919E6F5}"/>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D2B640E2-64F8-D286-D3E8-63F566EB88FA}"/>
              </a:ext>
            </a:extLst>
          </p:cNvPr>
          <p:cNvSpPr>
            <a:spLocks noGrp="1"/>
          </p:cNvSpPr>
          <p:nvPr>
            <p:ph type="sldNum" sz="quarter" idx="12"/>
          </p:nvPr>
        </p:nvSpPr>
        <p:spPr/>
        <p:txBody>
          <a:bodyPr/>
          <a:lstStyle/>
          <a:p>
            <a:fld id="{F019DDA5-0C9A-43E5-89DA-2745D8353D73}" type="slidenum">
              <a:rPr lang="en-GB" smtClean="0"/>
              <a:t>‹#›</a:t>
            </a:fld>
            <a:endParaRPr lang="en-GB" dirty="0"/>
          </a:p>
        </p:txBody>
      </p:sp>
    </p:spTree>
    <p:extLst>
      <p:ext uri="{BB962C8B-B14F-4D97-AF65-F5344CB8AC3E}">
        <p14:creationId xmlns:p14="http://schemas.microsoft.com/office/powerpoint/2010/main" val="3656478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573F3-99D5-A8D7-5F5D-DAA6396F30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C191D3A-DB32-D6DD-5C11-683C2184AC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EF689D8-15C5-C8F6-8644-5E1CE26F62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7F9746-9CF8-3557-3FC3-479318561013}"/>
              </a:ext>
            </a:extLst>
          </p:cNvPr>
          <p:cNvSpPr>
            <a:spLocks noGrp="1"/>
          </p:cNvSpPr>
          <p:nvPr>
            <p:ph type="dt" sz="half" idx="10"/>
          </p:nvPr>
        </p:nvSpPr>
        <p:spPr/>
        <p:txBody>
          <a:bodyPr/>
          <a:lstStyle/>
          <a:p>
            <a:fld id="{4C366ED9-52ED-4A33-B0B2-F02D004FB02C}" type="datetimeFigureOut">
              <a:rPr lang="en-GB" smtClean="0"/>
              <a:t>10/07/2025</a:t>
            </a:fld>
            <a:endParaRPr lang="en-GB" dirty="0"/>
          </a:p>
        </p:txBody>
      </p:sp>
      <p:sp>
        <p:nvSpPr>
          <p:cNvPr id="6" name="Footer Placeholder 5">
            <a:extLst>
              <a:ext uri="{FF2B5EF4-FFF2-40B4-BE49-F238E27FC236}">
                <a16:creationId xmlns:a16="http://schemas.microsoft.com/office/drawing/2014/main" id="{2205C823-02F1-E4E1-5736-B88E570293F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76F7128-3C8A-9B4E-9BA1-85DD089A4DE3}"/>
              </a:ext>
            </a:extLst>
          </p:cNvPr>
          <p:cNvSpPr>
            <a:spLocks noGrp="1"/>
          </p:cNvSpPr>
          <p:nvPr>
            <p:ph type="sldNum" sz="quarter" idx="12"/>
          </p:nvPr>
        </p:nvSpPr>
        <p:spPr/>
        <p:txBody>
          <a:bodyPr/>
          <a:lstStyle/>
          <a:p>
            <a:fld id="{F019DDA5-0C9A-43E5-89DA-2745D8353D73}" type="slidenum">
              <a:rPr lang="en-GB" smtClean="0"/>
              <a:t>‹#›</a:t>
            </a:fld>
            <a:endParaRPr lang="en-GB" dirty="0"/>
          </a:p>
        </p:txBody>
      </p:sp>
    </p:spTree>
    <p:extLst>
      <p:ext uri="{BB962C8B-B14F-4D97-AF65-F5344CB8AC3E}">
        <p14:creationId xmlns:p14="http://schemas.microsoft.com/office/powerpoint/2010/main" val="4021677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51A9-A311-3D54-AC75-BF2BC1D516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54DD422-ECC1-5217-51F5-B4F1C5E361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F622255D-5710-29F6-E7D2-4FEFE2A5B2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ABC315-C45A-79B5-C393-60D685797BBB}"/>
              </a:ext>
            </a:extLst>
          </p:cNvPr>
          <p:cNvSpPr>
            <a:spLocks noGrp="1"/>
          </p:cNvSpPr>
          <p:nvPr>
            <p:ph type="dt" sz="half" idx="10"/>
          </p:nvPr>
        </p:nvSpPr>
        <p:spPr/>
        <p:txBody>
          <a:bodyPr/>
          <a:lstStyle/>
          <a:p>
            <a:fld id="{4C366ED9-52ED-4A33-B0B2-F02D004FB02C}" type="datetimeFigureOut">
              <a:rPr lang="en-GB" smtClean="0"/>
              <a:t>10/07/2025</a:t>
            </a:fld>
            <a:endParaRPr lang="en-GB" dirty="0"/>
          </a:p>
        </p:txBody>
      </p:sp>
      <p:sp>
        <p:nvSpPr>
          <p:cNvPr id="6" name="Footer Placeholder 5">
            <a:extLst>
              <a:ext uri="{FF2B5EF4-FFF2-40B4-BE49-F238E27FC236}">
                <a16:creationId xmlns:a16="http://schemas.microsoft.com/office/drawing/2014/main" id="{461E5C26-C93C-0ABD-4F06-57AC897D0F7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3588723-44BB-7E3E-7B6B-A4BB4468077B}"/>
              </a:ext>
            </a:extLst>
          </p:cNvPr>
          <p:cNvSpPr>
            <a:spLocks noGrp="1"/>
          </p:cNvSpPr>
          <p:nvPr>
            <p:ph type="sldNum" sz="quarter" idx="12"/>
          </p:nvPr>
        </p:nvSpPr>
        <p:spPr/>
        <p:txBody>
          <a:bodyPr/>
          <a:lstStyle/>
          <a:p>
            <a:fld id="{F019DDA5-0C9A-43E5-89DA-2745D8353D73}" type="slidenum">
              <a:rPr lang="en-GB" smtClean="0"/>
              <a:t>‹#›</a:t>
            </a:fld>
            <a:endParaRPr lang="en-GB" dirty="0"/>
          </a:p>
        </p:txBody>
      </p:sp>
    </p:spTree>
    <p:extLst>
      <p:ext uri="{BB962C8B-B14F-4D97-AF65-F5344CB8AC3E}">
        <p14:creationId xmlns:p14="http://schemas.microsoft.com/office/powerpoint/2010/main" val="1372020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D457C5-9435-D8A2-CE84-DF0E29D08E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1C2247-4780-16B8-55AC-0777CB169A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934665-4285-37DF-D817-BAF97263FE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C366ED9-52ED-4A33-B0B2-F02D004FB02C}" type="datetimeFigureOut">
              <a:rPr lang="en-GB" smtClean="0"/>
              <a:t>10/07/2025</a:t>
            </a:fld>
            <a:endParaRPr lang="en-GB" dirty="0"/>
          </a:p>
        </p:txBody>
      </p:sp>
      <p:sp>
        <p:nvSpPr>
          <p:cNvPr id="5" name="Footer Placeholder 4">
            <a:extLst>
              <a:ext uri="{FF2B5EF4-FFF2-40B4-BE49-F238E27FC236}">
                <a16:creationId xmlns:a16="http://schemas.microsoft.com/office/drawing/2014/main" id="{18E485ED-681D-DAB5-F118-F43E0AC8C5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47D18B44-3009-3AF6-205C-518F7D2BF3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019DDA5-0C9A-43E5-89DA-2745D8353D73}" type="slidenum">
              <a:rPr lang="en-GB" smtClean="0"/>
              <a:t>‹#›</a:t>
            </a:fld>
            <a:endParaRPr lang="en-GB" dirty="0"/>
          </a:p>
        </p:txBody>
      </p:sp>
    </p:spTree>
    <p:extLst>
      <p:ext uri="{BB962C8B-B14F-4D97-AF65-F5344CB8AC3E}">
        <p14:creationId xmlns:p14="http://schemas.microsoft.com/office/powerpoint/2010/main" val="1317059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4.jpeg"/><Relationship Id="rId5" Type="http://schemas.openxmlformats.org/officeDocument/2006/relationships/diagramLayout" Target="../diagrams/layout1.xml"/><Relationship Id="rId10" Type="http://schemas.openxmlformats.org/officeDocument/2006/relationships/image" Target="../media/image3.png"/><Relationship Id="rId4" Type="http://schemas.openxmlformats.org/officeDocument/2006/relationships/diagramData" Target="../diagrams/data1.xml"/><Relationship Id="rId9"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hyperlink" Target="https://www.rsab.org.uk/professionals/vulnerable-adults-pathway" TargetMode="External"/><Relationship Id="rId7"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16A4C28E-EB3D-8740-2692-2B5730165C44}"/>
              </a:ext>
            </a:extLst>
          </p:cNvPr>
          <p:cNvSpPr>
            <a:spLocks noGrp="1"/>
          </p:cNvSpPr>
          <p:nvPr>
            <p:ph type="ctrTitle"/>
          </p:nvPr>
        </p:nvSpPr>
        <p:spPr>
          <a:xfrm>
            <a:off x="3880430" y="583345"/>
            <a:ext cx="7160357" cy="4164820"/>
          </a:xfrm>
        </p:spPr>
        <p:txBody>
          <a:bodyPr anchor="t">
            <a:normAutofit/>
          </a:bodyPr>
          <a:lstStyle/>
          <a:p>
            <a:pPr algn="r"/>
            <a:r>
              <a:rPr lang="en-GB" sz="9600" dirty="0">
                <a:solidFill>
                  <a:srgbClr val="FFFFFF"/>
                </a:solidFill>
              </a:rPr>
              <a:t>Vulnerability Pathway</a:t>
            </a:r>
          </a:p>
        </p:txBody>
      </p:sp>
      <p:sp>
        <p:nvSpPr>
          <p:cNvPr id="3" name="Subtitle 2">
            <a:extLst>
              <a:ext uri="{FF2B5EF4-FFF2-40B4-BE49-F238E27FC236}">
                <a16:creationId xmlns:a16="http://schemas.microsoft.com/office/drawing/2014/main" id="{A5BCC427-A761-123C-F052-600742211D5C}"/>
              </a:ext>
            </a:extLst>
          </p:cNvPr>
          <p:cNvSpPr>
            <a:spLocks noGrp="1"/>
          </p:cNvSpPr>
          <p:nvPr>
            <p:ph type="subTitle" idx="1"/>
          </p:nvPr>
        </p:nvSpPr>
        <p:spPr>
          <a:xfrm>
            <a:off x="1208228" y="5972174"/>
            <a:ext cx="8578699" cy="504825"/>
          </a:xfrm>
        </p:spPr>
        <p:txBody>
          <a:bodyPr>
            <a:normAutofit/>
          </a:bodyPr>
          <a:lstStyle/>
          <a:p>
            <a:pPr algn="l"/>
            <a:endParaRPr lang="en-GB" sz="2000" dirty="0">
              <a:solidFill>
                <a:srgbClr val="FFFFFF"/>
              </a:solidFill>
            </a:endParaRPr>
          </a:p>
        </p:txBody>
      </p:sp>
      <p:sp>
        <p:nvSpPr>
          <p:cNvPr id="11"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dirty="0">
              <a:solidFill>
                <a:srgbClr val="FFFFFF"/>
              </a:solidFill>
            </a:endParaRPr>
          </a:p>
        </p:txBody>
      </p:sp>
      <p:sp>
        <p:nvSpPr>
          <p:cNvPr id="13"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dirty="0">
              <a:solidFill>
                <a:srgbClr val="FFFFFF"/>
              </a:solidFill>
            </a:endParaRPr>
          </a:p>
        </p:txBody>
      </p:sp>
      <p:sp>
        <p:nvSpPr>
          <p:cNvPr id="15"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dirty="0">
              <a:solidFill>
                <a:srgbClr val="FFFFFF"/>
              </a:solidFill>
            </a:endParaRPr>
          </a:p>
        </p:txBody>
      </p:sp>
      <p:cxnSp>
        <p:nvCxnSpPr>
          <p:cNvPr id="17" name="Straight Connector 1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9"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dirty="0">
              <a:solidFill>
                <a:srgbClr val="FFFFFF"/>
              </a:solidFill>
            </a:endParaRPr>
          </a:p>
        </p:txBody>
      </p:sp>
      <p:sp>
        <p:nvSpPr>
          <p:cNvPr id="21"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dirty="0">
              <a:solidFill>
                <a:srgbClr val="FFFFFF"/>
              </a:solidFill>
            </a:endParaRPr>
          </a:p>
        </p:txBody>
      </p:sp>
      <p:sp>
        <p:nvSpPr>
          <p:cNvPr id="23"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dirty="0">
              <a:solidFill>
                <a:srgbClr val="FFFFFF"/>
              </a:solidFill>
            </a:endParaRPr>
          </a:p>
        </p:txBody>
      </p:sp>
      <p:pic>
        <p:nvPicPr>
          <p:cNvPr id="4" name="Picture 3">
            <a:extLst>
              <a:ext uri="{FF2B5EF4-FFF2-40B4-BE49-F238E27FC236}">
                <a16:creationId xmlns:a16="http://schemas.microsoft.com/office/drawing/2014/main" id="{976CC6D1-18DE-514F-7AFC-DF93B549D20E}"/>
              </a:ext>
              <a:ext uri="{C183D7F6-B498-43B3-948B-1728B52AA6E4}">
                <adec:decorative xmlns:adec="http://schemas.microsoft.com/office/drawing/2017/decorative" val="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2883"/>
          <a:stretch/>
        </p:blipFill>
        <p:spPr bwMode="auto">
          <a:xfrm>
            <a:off x="0" y="5589917"/>
            <a:ext cx="12192000" cy="12680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outh Yorkshire Police: dedication to diversity and inclusion | Texthelp">
            <a:extLst>
              <a:ext uri="{FF2B5EF4-FFF2-40B4-BE49-F238E27FC236}">
                <a16:creationId xmlns:a16="http://schemas.microsoft.com/office/drawing/2014/main" id="{72226BF1-B494-C3A4-2E78-F17A90D194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5997" y="5989164"/>
            <a:ext cx="2039917" cy="73437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14FD3944-031A-F8EF-3E4C-BA75A61E9F4C}"/>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4044" y="5989165"/>
            <a:ext cx="1468738" cy="7343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C5835877-1802-D009-FF41-7B1E6FCA2BB3}"/>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8532" y="5972174"/>
            <a:ext cx="828942" cy="82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04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F865E05F-256E-8E33-D3B7-0F9941389D09}"/>
              </a:ext>
              <a:ext uri="{C183D7F6-B498-43B3-948B-1728B52AA6E4}">
                <adec:decorative xmlns:adec="http://schemas.microsoft.com/office/drawing/2017/decorative" val="1"/>
              </a:ext>
            </a:extLst>
          </p:cNvPr>
          <p:cNvSpPr>
            <a:spLocks noGrp="1"/>
          </p:cNvSpPr>
          <p:nvPr>
            <p:ph type="title"/>
          </p:nvPr>
        </p:nvSpPr>
        <p:spPr>
          <a:xfrm>
            <a:off x="1188069" y="381935"/>
            <a:ext cx="4008583" cy="5974414"/>
          </a:xfrm>
        </p:spPr>
        <p:txBody>
          <a:bodyPr anchor="ctr">
            <a:normAutofit/>
          </a:bodyPr>
          <a:lstStyle/>
          <a:p>
            <a:r>
              <a:rPr lang="en-GB" sz="5400" dirty="0">
                <a:solidFill>
                  <a:srgbClr val="FFFFFF"/>
                </a:solidFill>
              </a:rPr>
              <a:t>Development Sessions</a:t>
            </a:r>
            <a:endParaRPr lang="en-GB" sz="2400" dirty="0">
              <a:solidFill>
                <a:srgbClr val="FFFFFF"/>
              </a:solidFill>
            </a:endParaRPr>
          </a:p>
        </p:txBody>
      </p:sp>
      <p:grpSp>
        <p:nvGrpSpPr>
          <p:cNvPr id="13" name="Group 12">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dirty="0"/>
            </a:p>
          </p:txBody>
        </p:sp>
        <p:sp>
          <p:nvSpPr>
            <p:cNvPr id="1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dirty="0"/>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dirty="0"/>
            </a:p>
          </p:txBody>
        </p:sp>
      </p:gr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ECC3CB8-7DCA-5990-09E4-00F72E49E7C8}"/>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2883"/>
          <a:stretch/>
        </p:blipFill>
        <p:spPr bwMode="auto">
          <a:xfrm>
            <a:off x="0" y="5589917"/>
            <a:ext cx="12192000" cy="12680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43A9C02B-F670-36C7-D85B-1BEF9ADA49F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8677" y="4312833"/>
            <a:ext cx="2417844" cy="154868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02BE248-264F-E54B-8948-18246EFC123A}"/>
              </a:ext>
              <a:ext uri="{C183D7F6-B498-43B3-948B-1728B52AA6E4}">
                <adec:decorative xmlns:adec="http://schemas.microsoft.com/office/drawing/2017/decorative" val="1"/>
              </a:ext>
            </a:extLst>
          </p:cNvPr>
          <p:cNvSpPr>
            <a:spLocks noGrp="1"/>
          </p:cNvSpPr>
          <p:nvPr>
            <p:ph idx="1"/>
          </p:nvPr>
        </p:nvSpPr>
        <p:spPr>
          <a:xfrm>
            <a:off x="5992841" y="66952"/>
            <a:ext cx="5986229" cy="5837949"/>
          </a:xfrm>
        </p:spPr>
        <p:txBody>
          <a:bodyPr anchor="ctr">
            <a:normAutofit/>
          </a:bodyPr>
          <a:lstStyle/>
          <a:p>
            <a:pPr marL="0" indent="0">
              <a:buNone/>
            </a:pPr>
            <a:r>
              <a:rPr lang="en-GB" sz="1800" dirty="0">
                <a:solidFill>
                  <a:schemeClr val="tx1">
                    <a:alpha val="80000"/>
                  </a:schemeClr>
                </a:solidFill>
                <a:latin typeface="+mj-lt"/>
              </a:rPr>
              <a:t>Partnership events followed the announcement… </a:t>
            </a:r>
          </a:p>
          <a:p>
            <a:pPr marL="0" indent="0">
              <a:buNone/>
            </a:pPr>
            <a:r>
              <a:rPr lang="en-GB" sz="1800" dirty="0">
                <a:solidFill>
                  <a:schemeClr val="tx1">
                    <a:alpha val="80000"/>
                  </a:schemeClr>
                </a:solidFill>
                <a:latin typeface="+mj-lt"/>
              </a:rPr>
              <a:t>The final session took place in Feb 2025.</a:t>
            </a:r>
          </a:p>
          <a:p>
            <a:pPr marL="0" indent="0">
              <a:buNone/>
            </a:pPr>
            <a:r>
              <a:rPr lang="en-GB" sz="1800" dirty="0">
                <a:solidFill>
                  <a:schemeClr val="tx1">
                    <a:alpha val="80000"/>
                  </a:schemeClr>
                </a:solidFill>
                <a:latin typeface="+mj-lt"/>
              </a:rPr>
              <a:t>All partners contributed to the events. </a:t>
            </a:r>
          </a:p>
          <a:p>
            <a:pPr marL="0" indent="0">
              <a:buNone/>
            </a:pPr>
            <a:r>
              <a:rPr lang="en-GB" sz="1800" dirty="0">
                <a:solidFill>
                  <a:schemeClr val="tx1">
                    <a:alpha val="80000"/>
                  </a:schemeClr>
                </a:solidFill>
                <a:latin typeface="+mj-lt"/>
              </a:rPr>
              <a:t>We looked at - </a:t>
            </a:r>
          </a:p>
          <a:p>
            <a:pPr lvl="1"/>
            <a:r>
              <a:rPr lang="en-GB" sz="1800" dirty="0">
                <a:solidFill>
                  <a:schemeClr val="tx1">
                    <a:alpha val="80000"/>
                  </a:schemeClr>
                </a:solidFill>
                <a:latin typeface="+mj-lt"/>
              </a:rPr>
              <a:t>What’s working well</a:t>
            </a:r>
          </a:p>
          <a:p>
            <a:pPr lvl="1"/>
            <a:r>
              <a:rPr lang="en-GB" sz="1800" dirty="0">
                <a:solidFill>
                  <a:schemeClr val="tx1">
                    <a:alpha val="80000"/>
                  </a:schemeClr>
                </a:solidFill>
                <a:latin typeface="+mj-lt"/>
              </a:rPr>
              <a:t>What are we worried about</a:t>
            </a:r>
          </a:p>
          <a:p>
            <a:pPr lvl="1"/>
            <a:r>
              <a:rPr lang="en-GB" sz="1800" dirty="0">
                <a:solidFill>
                  <a:schemeClr val="tx1">
                    <a:alpha val="80000"/>
                  </a:schemeClr>
                </a:solidFill>
                <a:latin typeface="+mj-lt"/>
              </a:rPr>
              <a:t>What do we need to do differently</a:t>
            </a:r>
          </a:p>
          <a:p>
            <a:pPr marL="0" indent="0">
              <a:buNone/>
            </a:pPr>
            <a:r>
              <a:rPr lang="en-GB" sz="1800" dirty="0">
                <a:solidFill>
                  <a:schemeClr val="tx1">
                    <a:alpha val="80000"/>
                  </a:schemeClr>
                </a:solidFill>
                <a:latin typeface="+mj-lt"/>
              </a:rPr>
              <a:t>We have - </a:t>
            </a:r>
          </a:p>
          <a:p>
            <a:pPr lvl="1"/>
            <a:r>
              <a:rPr lang="en-GB" sz="1800" dirty="0">
                <a:solidFill>
                  <a:schemeClr val="tx1">
                    <a:alpha val="80000"/>
                  </a:schemeClr>
                </a:solidFill>
                <a:latin typeface="+mj-lt"/>
              </a:rPr>
              <a:t>Revised the pathway (slightly)</a:t>
            </a:r>
          </a:p>
          <a:p>
            <a:pPr lvl="1"/>
            <a:r>
              <a:rPr lang="en-GB" sz="1800" dirty="0">
                <a:solidFill>
                  <a:schemeClr val="tx1">
                    <a:alpha val="80000"/>
                  </a:schemeClr>
                </a:solidFill>
                <a:latin typeface="+mj-lt"/>
              </a:rPr>
              <a:t>Combined the VAP with the Pre-SAR process</a:t>
            </a:r>
          </a:p>
          <a:p>
            <a:pPr lvl="1"/>
            <a:r>
              <a:rPr lang="en-GB" sz="1800" dirty="0">
                <a:solidFill>
                  <a:schemeClr val="tx1">
                    <a:alpha val="80000"/>
                  </a:schemeClr>
                </a:solidFill>
                <a:latin typeface="+mj-lt"/>
              </a:rPr>
              <a:t>Simplified the referral paperwork and process</a:t>
            </a:r>
          </a:p>
          <a:p>
            <a:pPr lvl="1"/>
            <a:r>
              <a:rPr lang="en-GB" sz="1800" dirty="0">
                <a:solidFill>
                  <a:schemeClr val="tx1">
                    <a:alpha val="80000"/>
                  </a:schemeClr>
                </a:solidFill>
                <a:latin typeface="+mj-lt"/>
              </a:rPr>
              <a:t>Developed a feedback loop to the referrer</a:t>
            </a:r>
          </a:p>
          <a:p>
            <a:pPr marL="457200" lvl="1" indent="0">
              <a:buNone/>
            </a:pPr>
            <a:endParaRPr lang="en-GB" sz="1800" dirty="0">
              <a:solidFill>
                <a:schemeClr val="tx1">
                  <a:alpha val="80000"/>
                </a:schemeClr>
              </a:solidFill>
              <a:latin typeface="+mj-lt"/>
            </a:endParaRPr>
          </a:p>
          <a:p>
            <a:endParaRPr lang="en-GB" sz="1800" dirty="0">
              <a:solidFill>
                <a:schemeClr val="tx1">
                  <a:alpha val="80000"/>
                </a:schemeClr>
              </a:solidFill>
              <a:latin typeface="+mj-lt"/>
            </a:endParaRPr>
          </a:p>
          <a:p>
            <a:endParaRPr lang="en-GB" sz="1800" dirty="0">
              <a:solidFill>
                <a:schemeClr val="tx1">
                  <a:alpha val="80000"/>
                </a:schemeClr>
              </a:solidFill>
              <a:latin typeface="+mj-lt"/>
            </a:endParaRPr>
          </a:p>
          <a:p>
            <a:endParaRPr lang="en-GB" sz="1800" dirty="0">
              <a:solidFill>
                <a:schemeClr val="tx1">
                  <a:alpha val="80000"/>
                </a:schemeClr>
              </a:solidFill>
              <a:latin typeface="+mj-lt"/>
            </a:endParaRPr>
          </a:p>
        </p:txBody>
      </p:sp>
      <p:pic>
        <p:nvPicPr>
          <p:cNvPr id="5" name="Picture 4">
            <a:extLst>
              <a:ext uri="{FF2B5EF4-FFF2-40B4-BE49-F238E27FC236}">
                <a16:creationId xmlns:a16="http://schemas.microsoft.com/office/drawing/2014/main" id="{A4AB8ADD-1250-99B1-E697-13B46D7A0379}"/>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5997" y="5989164"/>
            <a:ext cx="2039917" cy="7343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3797552B-F088-9B5A-CC5A-5D4C94FDF729}"/>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4044" y="5989165"/>
            <a:ext cx="1468738" cy="7343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C6788C88-0DB6-F70B-5495-19FA35EE458F}"/>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8532" y="5972174"/>
            <a:ext cx="828942" cy="82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055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5" name="Picture 4">
            <a:extLst>
              <a:ext uri="{FF2B5EF4-FFF2-40B4-BE49-F238E27FC236}">
                <a16:creationId xmlns:a16="http://schemas.microsoft.com/office/drawing/2014/main" id="{0ECCE53F-06F5-8D7E-865E-E05534037F7B}"/>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2883"/>
          <a:stretch/>
        </p:blipFill>
        <p:spPr bwMode="auto">
          <a:xfrm>
            <a:off x="0" y="5589917"/>
            <a:ext cx="12192000" cy="12680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865E05F-256E-8E33-D3B7-0F9941389D09}"/>
              </a:ext>
            </a:extLst>
          </p:cNvPr>
          <p:cNvSpPr>
            <a:spLocks noGrp="1"/>
          </p:cNvSpPr>
          <p:nvPr>
            <p:ph type="title"/>
          </p:nvPr>
        </p:nvSpPr>
        <p:spPr>
          <a:xfrm>
            <a:off x="1188069" y="381935"/>
            <a:ext cx="4008583" cy="5974414"/>
          </a:xfrm>
        </p:spPr>
        <p:txBody>
          <a:bodyPr anchor="ctr">
            <a:normAutofit/>
          </a:bodyPr>
          <a:lstStyle/>
          <a:p>
            <a:r>
              <a:rPr lang="en-GB" sz="5600" dirty="0">
                <a:solidFill>
                  <a:srgbClr val="FFFFFF"/>
                </a:solidFill>
              </a:rPr>
              <a:t>Professional Challenges</a:t>
            </a:r>
            <a:endParaRPr lang="en-GB" sz="2400" dirty="0">
              <a:solidFill>
                <a:srgbClr val="FFFFFF"/>
              </a:solidFill>
            </a:endParaRPr>
          </a:p>
        </p:txBody>
      </p:sp>
      <p:grpSp>
        <p:nvGrpSpPr>
          <p:cNvPr id="14" name="Group 13">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dirty="0"/>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dirty="0"/>
            </a:p>
          </p:txBody>
        </p:sp>
        <p:sp>
          <p:nvSpPr>
            <p:cNvPr id="17"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402BE248-264F-E54B-8948-18246EFC123A}"/>
              </a:ext>
            </a:extLst>
          </p:cNvPr>
          <p:cNvSpPr>
            <a:spLocks noGrp="1"/>
          </p:cNvSpPr>
          <p:nvPr>
            <p:ph idx="1"/>
          </p:nvPr>
        </p:nvSpPr>
        <p:spPr>
          <a:xfrm>
            <a:off x="6297233" y="518400"/>
            <a:ext cx="4771607" cy="5837949"/>
          </a:xfrm>
        </p:spPr>
        <p:txBody>
          <a:bodyPr anchor="ctr">
            <a:normAutofit/>
          </a:bodyPr>
          <a:lstStyle/>
          <a:p>
            <a:pPr>
              <a:spcAft>
                <a:spcPts val="600"/>
              </a:spcAft>
            </a:pPr>
            <a:r>
              <a:rPr lang="en-GB" sz="2200" dirty="0">
                <a:solidFill>
                  <a:schemeClr val="tx1">
                    <a:alpha val="80000"/>
                  </a:schemeClr>
                </a:solidFill>
                <a:latin typeface="+mj-lt"/>
              </a:rPr>
              <a:t>Complex issues such as safeguarding, exploitation, mental health, drug and alcohol use, alongside individuals leading complex and chaotic lifestyles, have long been a contributory factor to many partners in Rotherham</a:t>
            </a:r>
          </a:p>
          <a:p>
            <a:pPr>
              <a:spcAft>
                <a:spcPts val="600"/>
              </a:spcAft>
            </a:pPr>
            <a:r>
              <a:rPr lang="en-GB" sz="2200" dirty="0">
                <a:solidFill>
                  <a:schemeClr val="tx1">
                    <a:alpha val="80000"/>
                  </a:schemeClr>
                </a:solidFill>
                <a:latin typeface="+mj-lt"/>
              </a:rPr>
              <a:t>Each partner agency uses substantial resources to support complex cases, prolific offenders, and people surrounded by chaos</a:t>
            </a:r>
          </a:p>
          <a:p>
            <a:pPr>
              <a:spcAft>
                <a:spcPts val="600"/>
              </a:spcAft>
            </a:pPr>
            <a:endParaRPr lang="en-GB" sz="2200" dirty="0">
              <a:solidFill>
                <a:schemeClr val="tx1">
                  <a:alpha val="80000"/>
                </a:schemeClr>
              </a:solidFill>
              <a:latin typeface="+mj-lt"/>
            </a:endParaRPr>
          </a:p>
          <a:p>
            <a:pPr>
              <a:spcAft>
                <a:spcPts val="600"/>
              </a:spcAft>
            </a:pPr>
            <a:endParaRPr lang="en-GB" sz="2200" dirty="0">
              <a:solidFill>
                <a:schemeClr val="tx1">
                  <a:alpha val="80000"/>
                </a:schemeClr>
              </a:solidFill>
              <a:latin typeface="+mj-lt"/>
            </a:endParaRPr>
          </a:p>
        </p:txBody>
      </p:sp>
      <p:cxnSp>
        <p:nvCxnSpPr>
          <p:cNvPr id="19" name="Straight Connector 1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7" name="Picture 4">
            <a:extLst>
              <a:ext uri="{FF2B5EF4-FFF2-40B4-BE49-F238E27FC236}">
                <a16:creationId xmlns:a16="http://schemas.microsoft.com/office/drawing/2014/main" id="{FF2E7662-6CF1-AC50-838F-3EC81E4D235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8532" y="5972174"/>
            <a:ext cx="828942" cy="8289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8AF7F6BA-DF79-8AAE-2BA6-074B98C10E18}"/>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4044" y="5989165"/>
            <a:ext cx="1468738" cy="7343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outh Yorkshire Police: dedication to diversity and inclusion | Texthelp">
            <a:extLst>
              <a:ext uri="{FF2B5EF4-FFF2-40B4-BE49-F238E27FC236}">
                <a16:creationId xmlns:a16="http://schemas.microsoft.com/office/drawing/2014/main" id="{51DB3797-C383-AA5C-1F61-2337C8721C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5997" y="5989164"/>
            <a:ext cx="2039917" cy="734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090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1E3B977-1A7F-CFB0-6AB5-13BC48113871}"/>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2883"/>
          <a:stretch/>
        </p:blipFill>
        <p:spPr bwMode="auto">
          <a:xfrm>
            <a:off x="0" y="5589917"/>
            <a:ext cx="12192000" cy="12680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a:extLst>
              <a:ext uri="{FF2B5EF4-FFF2-40B4-BE49-F238E27FC236}">
                <a16:creationId xmlns:a16="http://schemas.microsoft.com/office/drawing/2014/main" id="{146AD645-D6A2-BE21-AE13-E373F9FF58C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1345614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F865E05F-256E-8E33-D3B7-0F9941389D09}"/>
              </a:ext>
              <a:ext uri="{C183D7F6-B498-43B3-948B-1728B52AA6E4}">
                <adec:decorative xmlns:adec="http://schemas.microsoft.com/office/drawing/2017/decorative" val="1"/>
              </a:ext>
            </a:extLst>
          </p:cNvPr>
          <p:cNvSpPr>
            <a:spLocks noGrp="1"/>
          </p:cNvSpPr>
          <p:nvPr>
            <p:ph type="title"/>
          </p:nvPr>
        </p:nvSpPr>
        <p:spPr>
          <a:xfrm>
            <a:off x="1371597" y="348865"/>
            <a:ext cx="10044023" cy="877729"/>
          </a:xfrm>
        </p:spPr>
        <p:txBody>
          <a:bodyPr anchor="ctr">
            <a:normAutofit/>
          </a:bodyPr>
          <a:lstStyle/>
          <a:p>
            <a:r>
              <a:rPr lang="en-GB" sz="4000" dirty="0">
                <a:solidFill>
                  <a:srgbClr val="FFFFFF"/>
                </a:solidFill>
              </a:rPr>
              <a:t>Professional Challenges </a:t>
            </a:r>
          </a:p>
        </p:txBody>
      </p:sp>
      <p:pic>
        <p:nvPicPr>
          <p:cNvPr id="3" name="Picture 2">
            <a:extLst>
              <a:ext uri="{FF2B5EF4-FFF2-40B4-BE49-F238E27FC236}">
                <a16:creationId xmlns:a16="http://schemas.microsoft.com/office/drawing/2014/main" id="{5AC86223-5A03-421F-CCCD-03C4A363F80A}"/>
              </a:ext>
              <a:ext uri="{C183D7F6-B498-43B3-948B-1728B52AA6E4}">
                <adec:decorative xmlns:adec="http://schemas.microsoft.com/office/drawing/2017/decorative" val="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65997" y="5989164"/>
            <a:ext cx="2039917" cy="7343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2C17F72-1C97-A34C-57EE-EF00E81057F6}"/>
              </a:ext>
              <a:ext uri="{C183D7F6-B498-43B3-948B-1728B52AA6E4}">
                <adec:decorative xmlns:adec="http://schemas.microsoft.com/office/drawing/2017/decorative" val="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24044" y="5989165"/>
            <a:ext cx="1468738" cy="7343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9D02A03D-EAA7-E2E4-1475-F8BAC987FED4}"/>
              </a:ext>
              <a:ext uri="{C183D7F6-B498-43B3-948B-1728B52AA6E4}">
                <adec:decorative xmlns:adec="http://schemas.microsoft.com/office/drawing/2017/decorative" val="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38532" y="5972174"/>
            <a:ext cx="828942" cy="82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862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5" name="Picture 4">
            <a:extLst>
              <a:ext uri="{FF2B5EF4-FFF2-40B4-BE49-F238E27FC236}">
                <a16:creationId xmlns:a16="http://schemas.microsoft.com/office/drawing/2014/main" id="{0ECCE53F-06F5-8D7E-865E-E05534037F7B}"/>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2883"/>
          <a:stretch/>
        </p:blipFill>
        <p:spPr bwMode="auto">
          <a:xfrm>
            <a:off x="0" y="5589917"/>
            <a:ext cx="12192000" cy="12680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865E05F-256E-8E33-D3B7-0F9941389D09}"/>
              </a:ext>
            </a:extLst>
          </p:cNvPr>
          <p:cNvSpPr>
            <a:spLocks noGrp="1"/>
          </p:cNvSpPr>
          <p:nvPr>
            <p:ph type="title"/>
          </p:nvPr>
        </p:nvSpPr>
        <p:spPr>
          <a:xfrm>
            <a:off x="1188069" y="381935"/>
            <a:ext cx="4008583" cy="5974414"/>
          </a:xfrm>
        </p:spPr>
        <p:txBody>
          <a:bodyPr anchor="ctr">
            <a:normAutofit/>
          </a:bodyPr>
          <a:lstStyle/>
          <a:p>
            <a:r>
              <a:rPr lang="en-GB" sz="8000" dirty="0">
                <a:solidFill>
                  <a:srgbClr val="FFFFFF"/>
                </a:solidFill>
              </a:rPr>
              <a:t>System Pinball </a:t>
            </a:r>
            <a:endParaRPr lang="en-GB" sz="2400" dirty="0">
              <a:solidFill>
                <a:srgbClr val="FFFFFF"/>
              </a:solidFill>
            </a:endParaRPr>
          </a:p>
        </p:txBody>
      </p:sp>
      <p:grpSp>
        <p:nvGrpSpPr>
          <p:cNvPr id="14" name="Group 13">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dirty="0"/>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dirty="0"/>
            </a:p>
          </p:txBody>
        </p:sp>
        <p:sp>
          <p:nvSpPr>
            <p:cNvPr id="17"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402BE248-264F-E54B-8948-18246EFC123A}"/>
              </a:ext>
            </a:extLst>
          </p:cNvPr>
          <p:cNvSpPr>
            <a:spLocks noGrp="1"/>
          </p:cNvSpPr>
          <p:nvPr>
            <p:ph idx="1"/>
          </p:nvPr>
        </p:nvSpPr>
        <p:spPr>
          <a:xfrm>
            <a:off x="6096000" y="1056367"/>
            <a:ext cx="4771607" cy="5837949"/>
          </a:xfrm>
        </p:spPr>
        <p:txBody>
          <a:bodyPr anchor="ctr">
            <a:normAutofit/>
          </a:bodyPr>
          <a:lstStyle/>
          <a:p>
            <a:pPr>
              <a:spcAft>
                <a:spcPts val="600"/>
              </a:spcAft>
            </a:pPr>
            <a:r>
              <a:rPr lang="en-GB" sz="2400" dirty="0">
                <a:solidFill>
                  <a:schemeClr val="tx1">
                    <a:alpha val="80000"/>
                  </a:schemeClr>
                </a:solidFill>
                <a:latin typeface="+mj-lt"/>
              </a:rPr>
              <a:t>“Lifestyle choices” </a:t>
            </a:r>
          </a:p>
          <a:p>
            <a:pPr>
              <a:spcAft>
                <a:spcPts val="600"/>
              </a:spcAft>
            </a:pPr>
            <a:r>
              <a:rPr lang="en-GB" sz="2400" dirty="0">
                <a:solidFill>
                  <a:schemeClr val="tx1">
                    <a:alpha val="80000"/>
                  </a:schemeClr>
                </a:solidFill>
                <a:latin typeface="+mj-lt"/>
              </a:rPr>
              <a:t>Fragmented care </a:t>
            </a:r>
          </a:p>
          <a:p>
            <a:pPr>
              <a:spcAft>
                <a:spcPts val="600"/>
              </a:spcAft>
            </a:pPr>
            <a:r>
              <a:rPr lang="en-GB" sz="2400" dirty="0">
                <a:solidFill>
                  <a:schemeClr val="tx1">
                    <a:alpha val="80000"/>
                  </a:schemeClr>
                </a:solidFill>
                <a:latin typeface="+mj-lt"/>
              </a:rPr>
              <a:t>Survivor communication </a:t>
            </a:r>
          </a:p>
          <a:p>
            <a:pPr>
              <a:spcAft>
                <a:spcPts val="600"/>
              </a:spcAft>
            </a:pPr>
            <a:r>
              <a:rPr lang="en-GB" sz="2400" dirty="0">
                <a:solidFill>
                  <a:schemeClr val="tx1">
                    <a:alpha val="80000"/>
                  </a:schemeClr>
                </a:solidFill>
                <a:latin typeface="+mj-lt"/>
              </a:rPr>
              <a:t>People viewed as problems </a:t>
            </a:r>
          </a:p>
          <a:p>
            <a:pPr>
              <a:spcAft>
                <a:spcPts val="600"/>
              </a:spcAft>
            </a:pPr>
            <a:endParaRPr lang="en-GB" sz="2400" dirty="0">
              <a:solidFill>
                <a:schemeClr val="tx1">
                  <a:alpha val="80000"/>
                </a:schemeClr>
              </a:solidFill>
              <a:latin typeface="+mj-lt"/>
            </a:endParaRPr>
          </a:p>
          <a:p>
            <a:pPr>
              <a:spcAft>
                <a:spcPts val="600"/>
              </a:spcAft>
              <a:buFont typeface="Aptos" panose="020B0004020202020204" pitchFamily="34" charset="0"/>
              <a:buChar char="→"/>
            </a:pPr>
            <a:r>
              <a:rPr lang="en-GB" sz="2400" dirty="0">
                <a:solidFill>
                  <a:schemeClr val="tx1">
                    <a:alpha val="80000"/>
                  </a:schemeClr>
                </a:solidFill>
                <a:latin typeface="+mj-lt"/>
              </a:rPr>
              <a:t>Punitive interventions</a:t>
            </a:r>
          </a:p>
          <a:p>
            <a:pPr>
              <a:spcAft>
                <a:spcPts val="600"/>
              </a:spcAft>
              <a:buFont typeface="Aptos" panose="020B0004020202020204" pitchFamily="34" charset="0"/>
              <a:buChar char="→"/>
            </a:pPr>
            <a:r>
              <a:rPr lang="en-GB" sz="2400" dirty="0">
                <a:solidFill>
                  <a:schemeClr val="tx1">
                    <a:alpha val="80000"/>
                  </a:schemeClr>
                </a:solidFill>
                <a:latin typeface="+mj-lt"/>
              </a:rPr>
              <a:t>Coercive practice</a:t>
            </a:r>
          </a:p>
          <a:p>
            <a:pPr>
              <a:spcAft>
                <a:spcPts val="600"/>
              </a:spcAft>
              <a:buFont typeface="Aptos" panose="020B0004020202020204" pitchFamily="34" charset="0"/>
              <a:buChar char="→"/>
            </a:pPr>
            <a:r>
              <a:rPr lang="en-GB" sz="2400" dirty="0">
                <a:solidFill>
                  <a:schemeClr val="tx1">
                    <a:alpha val="80000"/>
                  </a:schemeClr>
                </a:solidFill>
                <a:latin typeface="+mj-lt"/>
              </a:rPr>
              <a:t>Unintentional re-traumatisation</a:t>
            </a:r>
          </a:p>
          <a:p>
            <a:pPr>
              <a:spcAft>
                <a:spcPts val="600"/>
              </a:spcAft>
              <a:buFont typeface="Aptos" panose="020B0004020202020204" pitchFamily="34" charset="0"/>
              <a:buChar char="→"/>
            </a:pPr>
            <a:endParaRPr lang="en-GB" sz="2400" dirty="0">
              <a:solidFill>
                <a:schemeClr val="tx1">
                  <a:alpha val="80000"/>
                </a:schemeClr>
              </a:solidFill>
              <a:latin typeface="+mj-lt"/>
            </a:endParaRPr>
          </a:p>
          <a:p>
            <a:pPr>
              <a:spcAft>
                <a:spcPts val="600"/>
              </a:spcAft>
              <a:buFont typeface="Aptos" panose="020B0004020202020204" pitchFamily="34" charset="0"/>
              <a:buChar char="→"/>
            </a:pPr>
            <a:endParaRPr lang="en-GB" sz="2400" dirty="0">
              <a:solidFill>
                <a:schemeClr val="tx1">
                  <a:alpha val="80000"/>
                </a:schemeClr>
              </a:solidFill>
              <a:latin typeface="+mj-lt"/>
            </a:endParaRPr>
          </a:p>
          <a:p>
            <a:pPr>
              <a:spcAft>
                <a:spcPts val="600"/>
              </a:spcAft>
            </a:pPr>
            <a:endParaRPr lang="en-GB" sz="2000" dirty="0">
              <a:solidFill>
                <a:schemeClr val="tx1">
                  <a:alpha val="80000"/>
                </a:schemeClr>
              </a:solidFill>
              <a:latin typeface="+mj-lt"/>
            </a:endParaRPr>
          </a:p>
        </p:txBody>
      </p:sp>
      <p:cxnSp>
        <p:nvCxnSpPr>
          <p:cNvPr id="19" name="Straight Connector 1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1026" name="Picture 2" descr="3D Pinball for Windows: Space Cadet (Video Game 1995) - IMDb">
            <a:extLst>
              <a:ext uri="{FF2B5EF4-FFF2-40B4-BE49-F238E27FC236}">
                <a16:creationId xmlns:a16="http://schemas.microsoft.com/office/drawing/2014/main" id="{34FA4536-F9C2-89AF-9F8B-0E517F78BB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8066" y="204214"/>
            <a:ext cx="1972048" cy="2278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outh Yorkshire Police: dedication to diversity and inclusion | Texthelp">
            <a:extLst>
              <a:ext uri="{FF2B5EF4-FFF2-40B4-BE49-F238E27FC236}">
                <a16:creationId xmlns:a16="http://schemas.microsoft.com/office/drawing/2014/main" id="{556D7162-94DD-426F-2BFB-4BD242C09D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5997" y="5989164"/>
            <a:ext cx="2039917" cy="7343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38367F3E-60C9-1C66-3B17-682F702A6ABF}"/>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4044" y="5989165"/>
            <a:ext cx="1468738" cy="7343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62061DFD-3671-76FA-ED9F-11805BD83963}"/>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8532" y="5972174"/>
            <a:ext cx="828942" cy="82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303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16A4C28E-EB3D-8740-2692-2B5730165C44}"/>
              </a:ext>
            </a:extLst>
          </p:cNvPr>
          <p:cNvSpPr>
            <a:spLocks noGrp="1"/>
          </p:cNvSpPr>
          <p:nvPr>
            <p:ph type="ctrTitle"/>
          </p:nvPr>
        </p:nvSpPr>
        <p:spPr>
          <a:xfrm>
            <a:off x="3041586" y="583345"/>
            <a:ext cx="7999202" cy="5130472"/>
          </a:xfrm>
        </p:spPr>
        <p:txBody>
          <a:bodyPr anchor="t">
            <a:normAutofit fontScale="90000"/>
          </a:bodyPr>
          <a:lstStyle/>
          <a:p>
            <a:pPr algn="r"/>
            <a:r>
              <a:rPr lang="en-GB" sz="9600" dirty="0">
                <a:solidFill>
                  <a:schemeClr val="bg1"/>
                </a:solidFill>
              </a:rPr>
              <a:t>The New Vulnerable Adults Pathway</a:t>
            </a:r>
            <a:br>
              <a:rPr lang="en-GB" sz="9600" dirty="0">
                <a:solidFill>
                  <a:schemeClr val="bg1"/>
                </a:solidFill>
              </a:rPr>
            </a:br>
            <a:endParaRPr lang="en-GB" sz="8000" dirty="0">
              <a:solidFill>
                <a:schemeClr val="bg1"/>
              </a:solidFill>
            </a:endParaRPr>
          </a:p>
        </p:txBody>
      </p:sp>
      <p:sp>
        <p:nvSpPr>
          <p:cNvPr id="3" name="Subtitle 2">
            <a:extLst>
              <a:ext uri="{FF2B5EF4-FFF2-40B4-BE49-F238E27FC236}">
                <a16:creationId xmlns:a16="http://schemas.microsoft.com/office/drawing/2014/main" id="{A5BCC427-A761-123C-F052-600742211D5C}"/>
              </a:ext>
            </a:extLst>
          </p:cNvPr>
          <p:cNvSpPr>
            <a:spLocks noGrp="1"/>
          </p:cNvSpPr>
          <p:nvPr>
            <p:ph type="subTitle" idx="1"/>
          </p:nvPr>
        </p:nvSpPr>
        <p:spPr>
          <a:xfrm>
            <a:off x="1208228" y="5972174"/>
            <a:ext cx="8578699" cy="504825"/>
          </a:xfrm>
        </p:spPr>
        <p:txBody>
          <a:bodyPr>
            <a:normAutofit/>
          </a:bodyPr>
          <a:lstStyle/>
          <a:p>
            <a:pPr algn="l"/>
            <a:endParaRPr lang="en-GB" sz="2000" dirty="0">
              <a:solidFill>
                <a:srgbClr val="FFFFFF"/>
              </a:solidFill>
            </a:endParaRPr>
          </a:p>
        </p:txBody>
      </p:sp>
      <p:sp>
        <p:nvSpPr>
          <p:cNvPr id="11"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dirty="0">
              <a:solidFill>
                <a:srgbClr val="FFFFFF"/>
              </a:solidFill>
            </a:endParaRPr>
          </a:p>
        </p:txBody>
      </p:sp>
      <p:sp>
        <p:nvSpPr>
          <p:cNvPr id="13"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dirty="0">
              <a:solidFill>
                <a:srgbClr val="FFFFFF"/>
              </a:solidFill>
            </a:endParaRPr>
          </a:p>
        </p:txBody>
      </p:sp>
      <p:sp>
        <p:nvSpPr>
          <p:cNvPr id="15"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dirty="0">
              <a:solidFill>
                <a:srgbClr val="FFFFFF"/>
              </a:solidFill>
            </a:endParaRPr>
          </a:p>
        </p:txBody>
      </p:sp>
      <p:cxnSp>
        <p:nvCxnSpPr>
          <p:cNvPr id="17" name="Straight Connector 1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9"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dirty="0">
              <a:solidFill>
                <a:srgbClr val="FFFFFF"/>
              </a:solidFill>
            </a:endParaRPr>
          </a:p>
        </p:txBody>
      </p:sp>
      <p:sp>
        <p:nvSpPr>
          <p:cNvPr id="21"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dirty="0">
              <a:solidFill>
                <a:srgbClr val="FFFFFF"/>
              </a:solidFill>
            </a:endParaRPr>
          </a:p>
        </p:txBody>
      </p:sp>
      <p:sp>
        <p:nvSpPr>
          <p:cNvPr id="23"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dirty="0">
              <a:solidFill>
                <a:srgbClr val="FFFFFF"/>
              </a:solidFill>
            </a:endParaRPr>
          </a:p>
        </p:txBody>
      </p:sp>
      <p:pic>
        <p:nvPicPr>
          <p:cNvPr id="4" name="Picture 3">
            <a:extLst>
              <a:ext uri="{FF2B5EF4-FFF2-40B4-BE49-F238E27FC236}">
                <a16:creationId xmlns:a16="http://schemas.microsoft.com/office/drawing/2014/main" id="{976CC6D1-18DE-514F-7AFC-DF93B549D20E}"/>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2883"/>
          <a:stretch/>
        </p:blipFill>
        <p:spPr bwMode="auto">
          <a:xfrm>
            <a:off x="0" y="5589917"/>
            <a:ext cx="12192000" cy="12680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outh Yorkshire Police: dedication to diversity and inclusion | Texthelp">
            <a:extLst>
              <a:ext uri="{FF2B5EF4-FFF2-40B4-BE49-F238E27FC236}">
                <a16:creationId xmlns:a16="http://schemas.microsoft.com/office/drawing/2014/main" id="{4DA89FA0-B758-7BBC-235C-E3312FD797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5997" y="5989164"/>
            <a:ext cx="2039917" cy="7343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FF7F2EAF-B0F7-BB71-9C01-B02CA4113F5D}"/>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4044" y="5989165"/>
            <a:ext cx="1468738" cy="7343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62F1A802-8AAB-F0F3-AF1E-EA33F5F932E4}"/>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8532" y="5972174"/>
            <a:ext cx="828942" cy="82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55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F865E05F-256E-8E33-D3B7-0F9941389D09}"/>
              </a:ext>
            </a:extLst>
          </p:cNvPr>
          <p:cNvSpPr>
            <a:spLocks noGrp="1"/>
          </p:cNvSpPr>
          <p:nvPr>
            <p:ph type="title"/>
          </p:nvPr>
        </p:nvSpPr>
        <p:spPr>
          <a:xfrm>
            <a:off x="1188069" y="381935"/>
            <a:ext cx="4168935" cy="5974414"/>
          </a:xfrm>
        </p:spPr>
        <p:txBody>
          <a:bodyPr anchor="ctr">
            <a:normAutofit/>
          </a:bodyPr>
          <a:lstStyle/>
          <a:p>
            <a:r>
              <a:rPr lang="en-GB" sz="6600" dirty="0">
                <a:solidFill>
                  <a:srgbClr val="FFFFFF"/>
                </a:solidFill>
              </a:rPr>
              <a:t>Partnership Working </a:t>
            </a:r>
            <a:endParaRPr lang="en-GB" sz="2400" dirty="0"/>
          </a:p>
        </p:txBody>
      </p:sp>
      <p:grpSp>
        <p:nvGrpSpPr>
          <p:cNvPr id="13" name="Group 12">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dirty="0"/>
            </a:p>
          </p:txBody>
        </p:sp>
        <p:sp>
          <p:nvSpPr>
            <p:cNvPr id="1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dirty="0"/>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402BE248-264F-E54B-8948-18246EFC123A}"/>
              </a:ext>
            </a:extLst>
          </p:cNvPr>
          <p:cNvSpPr>
            <a:spLocks noGrp="1"/>
          </p:cNvSpPr>
          <p:nvPr>
            <p:ph idx="1"/>
          </p:nvPr>
        </p:nvSpPr>
        <p:spPr>
          <a:xfrm>
            <a:off x="6038573" y="350700"/>
            <a:ext cx="5288927" cy="5837949"/>
          </a:xfrm>
        </p:spPr>
        <p:txBody>
          <a:bodyPr anchor="ctr">
            <a:normAutofit/>
          </a:bodyPr>
          <a:lstStyle/>
          <a:p>
            <a:pPr marL="0" indent="0">
              <a:buNone/>
            </a:pPr>
            <a:r>
              <a:rPr lang="en-GB" sz="2000" dirty="0">
                <a:solidFill>
                  <a:schemeClr val="tx1">
                    <a:alpha val="80000"/>
                  </a:schemeClr>
                </a:solidFill>
                <a:latin typeface="+mj-lt"/>
              </a:rPr>
              <a:t>Aims:</a:t>
            </a:r>
          </a:p>
          <a:p>
            <a:r>
              <a:rPr lang="en-GB" sz="2000" dirty="0">
                <a:solidFill>
                  <a:schemeClr val="tx1">
                    <a:alpha val="80000"/>
                  </a:schemeClr>
                </a:solidFill>
                <a:latin typeface="+mj-lt"/>
              </a:rPr>
              <a:t>Space to reflect and challenge the narratives around complex people</a:t>
            </a:r>
          </a:p>
          <a:p>
            <a:r>
              <a:rPr lang="en-GB" sz="2000" dirty="0">
                <a:solidFill>
                  <a:schemeClr val="tx1">
                    <a:alpha val="80000"/>
                  </a:schemeClr>
                </a:solidFill>
                <a:latin typeface="+mj-lt"/>
              </a:rPr>
              <a:t>Share and manage risk through trauma-informed practice </a:t>
            </a:r>
          </a:p>
          <a:p>
            <a:r>
              <a:rPr lang="en-GB" sz="2000" dirty="0">
                <a:solidFill>
                  <a:schemeClr val="tx1">
                    <a:alpha val="80000"/>
                  </a:schemeClr>
                </a:solidFill>
                <a:latin typeface="+mj-lt"/>
              </a:rPr>
              <a:t>Tolerate uncertainty </a:t>
            </a:r>
          </a:p>
          <a:p>
            <a:r>
              <a:rPr lang="en-GB" sz="2000" dirty="0">
                <a:solidFill>
                  <a:schemeClr val="tx1">
                    <a:alpha val="80000"/>
                  </a:schemeClr>
                </a:solidFill>
                <a:latin typeface="+mj-lt"/>
              </a:rPr>
              <a:t>Better understand root causes </a:t>
            </a:r>
          </a:p>
          <a:p>
            <a:r>
              <a:rPr lang="en-GB" sz="2000" dirty="0">
                <a:solidFill>
                  <a:schemeClr val="tx1">
                    <a:alpha val="80000"/>
                  </a:schemeClr>
                </a:solidFill>
                <a:latin typeface="+mj-lt"/>
              </a:rPr>
              <a:t>Create bespoke, person-centred plans</a:t>
            </a:r>
          </a:p>
          <a:p>
            <a:r>
              <a:rPr lang="en-GB" sz="2000" dirty="0">
                <a:solidFill>
                  <a:schemeClr val="tx1">
                    <a:alpha val="80000"/>
                  </a:schemeClr>
                </a:solidFill>
                <a:latin typeface="+mj-lt"/>
              </a:rPr>
              <a:t>Balance the need for practical support and immediate safety planning, alongside longer-term therapeutic interventions </a:t>
            </a:r>
          </a:p>
          <a:p>
            <a:r>
              <a:rPr lang="en-GB" sz="2000" dirty="0">
                <a:solidFill>
                  <a:schemeClr val="tx1">
                    <a:alpha val="80000"/>
                  </a:schemeClr>
                </a:solidFill>
                <a:latin typeface="+mj-lt"/>
              </a:rPr>
              <a:t>Be person-led, not system-led </a:t>
            </a:r>
          </a:p>
          <a:p>
            <a:pPr marL="0" indent="0">
              <a:buNone/>
            </a:pPr>
            <a:endParaRPr lang="en-GB" sz="2000" dirty="0">
              <a:solidFill>
                <a:schemeClr val="tx1">
                  <a:alpha val="80000"/>
                </a:schemeClr>
              </a:solidFill>
              <a:latin typeface="+mj-lt"/>
            </a:endParaRPr>
          </a:p>
          <a:p>
            <a:pPr marL="0" indent="0" algn="r">
              <a:buNone/>
            </a:pPr>
            <a:r>
              <a:rPr lang="en-GB" sz="2000" i="1" kern="100" dirty="0">
                <a:effectLst/>
                <a:latin typeface="Aptos" panose="020B0004020202020204" pitchFamily="34" charset="0"/>
                <a:ea typeface="Aptos" panose="020B0004020202020204" pitchFamily="34" charset="0"/>
                <a:cs typeface="Times New Roman" panose="02020603050405020304" pitchFamily="18" charset="0"/>
              </a:rPr>
              <a:t>“Hold complexity in a compassionate way” </a:t>
            </a:r>
          </a:p>
          <a:p>
            <a:pPr marL="0" indent="0">
              <a:buNone/>
            </a:pPr>
            <a:endParaRPr lang="en-GB" sz="2000" dirty="0">
              <a:solidFill>
                <a:schemeClr val="tx1">
                  <a:alpha val="80000"/>
                </a:schemeClr>
              </a:solidFill>
              <a:latin typeface="+mj-lt"/>
            </a:endParaRPr>
          </a:p>
          <a:p>
            <a:endParaRPr lang="en-GB" sz="2000" dirty="0">
              <a:solidFill>
                <a:schemeClr val="tx1">
                  <a:alpha val="80000"/>
                </a:schemeClr>
              </a:solidFill>
              <a:latin typeface="+mj-lt"/>
            </a:endParaRPr>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ECC3CB8-7DCA-5990-09E4-00F72E49E7C8}"/>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2883"/>
          <a:stretch/>
        </p:blipFill>
        <p:spPr bwMode="auto">
          <a:xfrm>
            <a:off x="0" y="5589917"/>
            <a:ext cx="12192000" cy="12680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outh Yorkshire Police: dedication to diversity and inclusion | Texthelp">
            <a:extLst>
              <a:ext uri="{FF2B5EF4-FFF2-40B4-BE49-F238E27FC236}">
                <a16:creationId xmlns:a16="http://schemas.microsoft.com/office/drawing/2014/main" id="{E4AF4A48-A1F7-3B5B-192D-A9093E438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5997" y="5989164"/>
            <a:ext cx="2039917" cy="7343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A3EF5FC8-D958-9D5E-EB9C-0871C879793E}"/>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4044" y="5989165"/>
            <a:ext cx="1468738" cy="7343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56356A4E-7D24-3836-B5F7-2CBD9A32FF2E}"/>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8532" y="5972174"/>
            <a:ext cx="828942" cy="82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547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134711A7-E5AB-F664-0D07-747EA21C4D4A}"/>
              </a:ext>
            </a:extLst>
          </p:cNvPr>
          <p:cNvSpPr>
            <a:spLocks noGrp="1"/>
          </p:cNvSpPr>
          <p:nvPr>
            <p:ph type="title"/>
          </p:nvPr>
        </p:nvSpPr>
        <p:spPr>
          <a:xfrm>
            <a:off x="1188069" y="381935"/>
            <a:ext cx="4008583" cy="5974414"/>
          </a:xfrm>
        </p:spPr>
        <p:txBody>
          <a:bodyPr anchor="ctr">
            <a:normAutofit/>
          </a:bodyPr>
          <a:lstStyle/>
          <a:p>
            <a:r>
              <a:rPr lang="en-GB" sz="5600" dirty="0">
                <a:solidFill>
                  <a:srgbClr val="FFFFFF"/>
                </a:solidFill>
              </a:rPr>
              <a:t>Vulnerability Pathway.</a:t>
            </a:r>
            <a:endParaRPr lang="en-GB" sz="2400" dirty="0">
              <a:solidFill>
                <a:srgbClr val="FFFFFF"/>
              </a:solidFill>
            </a:endParaRPr>
          </a:p>
        </p:txBody>
      </p:sp>
      <p:grpSp>
        <p:nvGrpSpPr>
          <p:cNvPr id="14" name="Group 13">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dirty="0"/>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dirty="0"/>
            </a:p>
          </p:txBody>
        </p:sp>
        <p:sp>
          <p:nvSpPr>
            <p:cNvPr id="17"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D3685AB6-091F-ADFF-E75E-39F6ABEF4263}"/>
              </a:ext>
            </a:extLst>
          </p:cNvPr>
          <p:cNvSpPr>
            <a:spLocks noGrp="1"/>
          </p:cNvSpPr>
          <p:nvPr>
            <p:ph idx="1"/>
          </p:nvPr>
        </p:nvSpPr>
        <p:spPr>
          <a:xfrm>
            <a:off x="6344750" y="135301"/>
            <a:ext cx="4771607" cy="5837949"/>
          </a:xfrm>
        </p:spPr>
        <p:txBody>
          <a:bodyPr anchor="ctr">
            <a:normAutofit/>
          </a:bodyPr>
          <a:lstStyle/>
          <a:p>
            <a:pPr marL="0" indent="0">
              <a:buNone/>
            </a:pPr>
            <a:r>
              <a:rPr lang="en-GB" sz="3200" dirty="0">
                <a:solidFill>
                  <a:schemeClr val="tx1">
                    <a:alpha val="80000"/>
                  </a:schemeClr>
                </a:solidFill>
                <a:latin typeface="+mj-lt"/>
              </a:rPr>
              <a:t>Partnership Triage Meeting</a:t>
            </a:r>
          </a:p>
          <a:p>
            <a:pPr marL="0" indent="0">
              <a:buNone/>
            </a:pPr>
            <a:endParaRPr lang="en-GB" sz="3200" dirty="0">
              <a:solidFill>
                <a:schemeClr val="tx1">
                  <a:alpha val="80000"/>
                </a:schemeClr>
              </a:solidFill>
              <a:latin typeface="+mj-lt"/>
            </a:endParaRPr>
          </a:p>
          <a:p>
            <a:pPr marL="0" indent="0">
              <a:buNone/>
            </a:pPr>
            <a:r>
              <a:rPr lang="en-GB" sz="3200" dirty="0">
                <a:solidFill>
                  <a:schemeClr val="tx1">
                    <a:alpha val="80000"/>
                  </a:schemeClr>
                </a:solidFill>
                <a:latin typeface="+mj-lt"/>
              </a:rPr>
              <a:t>Community Multi-Agency Risk Assessment Conference</a:t>
            </a:r>
          </a:p>
          <a:p>
            <a:pPr marL="0" indent="0">
              <a:buNone/>
            </a:pPr>
            <a:r>
              <a:rPr lang="en-GB" sz="3200" dirty="0">
                <a:solidFill>
                  <a:schemeClr val="tx1">
                    <a:alpha val="80000"/>
                  </a:schemeClr>
                </a:solidFill>
                <a:latin typeface="+mj-lt"/>
              </a:rPr>
              <a:t> </a:t>
            </a:r>
          </a:p>
          <a:p>
            <a:pPr marL="0" indent="0">
              <a:buNone/>
            </a:pPr>
            <a:r>
              <a:rPr lang="en-GB" sz="3200" dirty="0">
                <a:solidFill>
                  <a:schemeClr val="tx1">
                    <a:alpha val="80000"/>
                  </a:schemeClr>
                </a:solidFill>
                <a:latin typeface="+mj-lt"/>
              </a:rPr>
              <a:t>Vulnerable Adult Risk Management Model</a:t>
            </a:r>
          </a:p>
          <a:p>
            <a:pPr marL="0" indent="0">
              <a:buNone/>
            </a:pPr>
            <a:r>
              <a:rPr lang="en-GB" sz="3200" dirty="0">
                <a:solidFill>
                  <a:schemeClr val="tx1">
                    <a:alpha val="80000"/>
                  </a:schemeClr>
                </a:solidFill>
                <a:latin typeface="+mj-lt"/>
              </a:rPr>
              <a:t> </a:t>
            </a:r>
          </a:p>
          <a:p>
            <a:pPr marL="0" indent="0">
              <a:buNone/>
            </a:pPr>
            <a:r>
              <a:rPr lang="en-GB" sz="3200" dirty="0">
                <a:solidFill>
                  <a:schemeClr val="tx1">
                    <a:alpha val="80000"/>
                  </a:schemeClr>
                </a:solidFill>
                <a:latin typeface="+mj-lt"/>
              </a:rPr>
              <a:t>Vulnerable Adult Panel</a:t>
            </a:r>
          </a:p>
        </p:txBody>
      </p:sp>
      <p:cxnSp>
        <p:nvCxnSpPr>
          <p:cNvPr id="19" name="Straight Connector 1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27B75AD-B854-D432-B61D-E05BA18CE17E}"/>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2883"/>
          <a:stretch/>
        </p:blipFill>
        <p:spPr bwMode="auto">
          <a:xfrm>
            <a:off x="0" y="5589917"/>
            <a:ext cx="12192000" cy="12680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outh Yorkshire Police: dedication to diversity and inclusion | Texthelp">
            <a:extLst>
              <a:ext uri="{FF2B5EF4-FFF2-40B4-BE49-F238E27FC236}">
                <a16:creationId xmlns:a16="http://schemas.microsoft.com/office/drawing/2014/main" id="{EA7A54CC-C2C2-32E9-16BF-1EA5FE2665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5997" y="5989164"/>
            <a:ext cx="2039917" cy="7343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FB7BDD9F-9C44-8303-AB31-D2977D639B81}"/>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4044" y="5989165"/>
            <a:ext cx="1468738" cy="7343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EDE524AE-BF69-98E3-172F-F6070F2963A0}"/>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8532" y="5972174"/>
            <a:ext cx="828942" cy="82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835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4131CF3A-C424-2047-917C-2C052636F047}"/>
              </a:ext>
            </a:extLst>
          </p:cNvPr>
          <p:cNvSpPr>
            <a:spLocks noGrp="1"/>
          </p:cNvSpPr>
          <p:nvPr>
            <p:ph type="title"/>
          </p:nvPr>
        </p:nvSpPr>
        <p:spPr>
          <a:xfrm>
            <a:off x="1188069" y="381935"/>
            <a:ext cx="4008583" cy="5974414"/>
          </a:xfrm>
        </p:spPr>
        <p:txBody>
          <a:bodyPr anchor="ctr">
            <a:normAutofit/>
          </a:bodyPr>
          <a:lstStyle/>
          <a:p>
            <a:r>
              <a:rPr lang="en-GB" sz="8000" dirty="0">
                <a:solidFill>
                  <a:srgbClr val="FFFFFF"/>
                </a:solidFill>
              </a:rPr>
              <a:t>Criteria</a:t>
            </a:r>
            <a:endParaRPr lang="en-GB" sz="2400" dirty="0">
              <a:solidFill>
                <a:srgbClr val="FFFFFF"/>
              </a:solidFill>
            </a:endParaRPr>
          </a:p>
        </p:txBody>
      </p:sp>
      <p:grpSp>
        <p:nvGrpSpPr>
          <p:cNvPr id="13" name="Group 12">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dirty="0"/>
            </a:p>
          </p:txBody>
        </p:sp>
        <p:sp>
          <p:nvSpPr>
            <p:cNvPr id="1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dirty="0"/>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A1D9440D-1EAA-6E0F-6E52-16478A51893D}"/>
              </a:ext>
            </a:extLst>
          </p:cNvPr>
          <p:cNvSpPr>
            <a:spLocks noGrp="1"/>
          </p:cNvSpPr>
          <p:nvPr>
            <p:ph idx="1"/>
          </p:nvPr>
        </p:nvSpPr>
        <p:spPr>
          <a:xfrm>
            <a:off x="6393803" y="66952"/>
            <a:ext cx="4771607" cy="5837949"/>
          </a:xfrm>
        </p:spPr>
        <p:txBody>
          <a:bodyPr anchor="ctr">
            <a:normAutofit/>
          </a:bodyPr>
          <a:lstStyle/>
          <a:p>
            <a:pPr marL="0" indent="0">
              <a:buNone/>
            </a:pPr>
            <a:r>
              <a:rPr lang="en-GB" sz="1600" dirty="0">
                <a:solidFill>
                  <a:schemeClr val="tx1">
                    <a:alpha val="80000"/>
                  </a:schemeClr>
                </a:solidFill>
                <a:latin typeface="+mj-lt"/>
                <a:cs typeface="Arial" panose="020B0604020202020204" pitchFamily="34" charset="0"/>
              </a:rPr>
              <a:t>The Vulnerability Pathway supports adults who… </a:t>
            </a:r>
            <a:endParaRPr lang="en-GB" sz="1600" dirty="0">
              <a:solidFill>
                <a:schemeClr val="tx1">
                  <a:alpha val="80000"/>
                </a:schemeClr>
              </a:solidFill>
              <a:effectLst/>
              <a:latin typeface="+mj-lt"/>
              <a:ea typeface="Calibri" panose="020F0502020204030204" pitchFamily="34" charset="0"/>
              <a:cs typeface="Arial" panose="020B0604020202020204" pitchFamily="34" charset="0"/>
            </a:endParaRPr>
          </a:p>
          <a:p>
            <a:r>
              <a:rPr lang="en-GB" sz="1600" dirty="0">
                <a:solidFill>
                  <a:schemeClr val="tx1">
                    <a:alpha val="80000"/>
                  </a:schemeClr>
                </a:solidFill>
                <a:effectLst/>
                <a:latin typeface="+mj-lt"/>
                <a:ea typeface="Calibri" panose="020F0502020204030204" pitchFamily="34" charset="0"/>
                <a:cs typeface="Arial" panose="020B0604020202020204" pitchFamily="34" charset="0"/>
              </a:rPr>
              <a:t>Are experiencing ongoing or repeated victimisation.</a:t>
            </a:r>
          </a:p>
          <a:p>
            <a:r>
              <a:rPr lang="en-GB" sz="1600" dirty="0">
                <a:solidFill>
                  <a:schemeClr val="tx1">
                    <a:alpha val="80000"/>
                  </a:schemeClr>
                </a:solidFill>
                <a:effectLst/>
                <a:latin typeface="+mj-lt"/>
                <a:ea typeface="Calibri" panose="020F0502020204030204" pitchFamily="34" charset="0"/>
                <a:cs typeface="Arial" panose="020B0604020202020204" pitchFamily="34" charset="0"/>
              </a:rPr>
              <a:t>Are subject to or involved in anti-social behaviour and/or crime.</a:t>
            </a:r>
          </a:p>
          <a:p>
            <a:r>
              <a:rPr lang="en-GB" sz="1600" dirty="0">
                <a:solidFill>
                  <a:schemeClr val="tx1">
                    <a:alpha val="80000"/>
                  </a:schemeClr>
                </a:solidFill>
                <a:latin typeface="+mj-lt"/>
                <a:ea typeface="Calibri" panose="020F0502020204030204" pitchFamily="34" charset="0"/>
                <a:cs typeface="Arial" panose="020B0604020202020204" pitchFamily="34" charset="0"/>
              </a:rPr>
              <a:t>A</a:t>
            </a:r>
            <a:r>
              <a:rPr lang="en-GB" sz="1600" dirty="0">
                <a:solidFill>
                  <a:schemeClr val="tx1">
                    <a:alpha val="80000"/>
                  </a:schemeClr>
                </a:solidFill>
                <a:effectLst/>
                <a:latin typeface="+mj-lt"/>
                <a:ea typeface="Calibri" panose="020F0502020204030204" pitchFamily="34" charset="0"/>
                <a:cs typeface="Arial" panose="020B0604020202020204" pitchFamily="34" charset="0"/>
              </a:rPr>
              <a:t>re believed to be making unwise decisions.</a:t>
            </a:r>
          </a:p>
          <a:p>
            <a:r>
              <a:rPr lang="en-GB" sz="1600" dirty="0">
                <a:solidFill>
                  <a:schemeClr val="tx1">
                    <a:alpha val="80000"/>
                  </a:schemeClr>
                </a:solidFill>
                <a:latin typeface="+mj-lt"/>
                <a:ea typeface="Calibri" panose="020F0502020204030204" pitchFamily="34" charset="0"/>
                <a:cs typeface="Arial" panose="020B0604020202020204" pitchFamily="34" charset="0"/>
              </a:rPr>
              <a:t>A</a:t>
            </a:r>
            <a:r>
              <a:rPr lang="en-GB" sz="1600" dirty="0">
                <a:solidFill>
                  <a:schemeClr val="tx1">
                    <a:alpha val="80000"/>
                  </a:schemeClr>
                </a:solidFill>
                <a:effectLst/>
                <a:latin typeface="+mj-lt"/>
                <a:ea typeface="Calibri" panose="020F0502020204030204" pitchFamily="34" charset="0"/>
                <a:cs typeface="Arial" panose="020B0604020202020204" pitchFamily="34" charset="0"/>
              </a:rPr>
              <a:t>re at high-risk of harm, or their behaviour poses a risk to or affects others.</a:t>
            </a:r>
          </a:p>
          <a:p>
            <a:r>
              <a:rPr lang="en-GB" sz="1600" dirty="0">
                <a:solidFill>
                  <a:schemeClr val="tx1">
                    <a:alpha val="80000"/>
                  </a:schemeClr>
                </a:solidFill>
                <a:latin typeface="+mj-lt"/>
                <a:ea typeface="Calibri" panose="020F0502020204030204" pitchFamily="34" charset="0"/>
                <a:cs typeface="Arial" panose="020B0604020202020204" pitchFamily="34" charset="0"/>
              </a:rPr>
              <a:t>Have</a:t>
            </a:r>
            <a:r>
              <a:rPr lang="en-GB" sz="1600" dirty="0">
                <a:solidFill>
                  <a:schemeClr val="tx1">
                    <a:alpha val="80000"/>
                  </a:schemeClr>
                </a:solidFill>
                <a:effectLst/>
                <a:latin typeface="+mj-lt"/>
                <a:ea typeface="Calibri" panose="020F0502020204030204" pitchFamily="34" charset="0"/>
                <a:cs typeface="Arial" panose="020B0604020202020204" pitchFamily="34" charset="0"/>
              </a:rPr>
              <a:t> complex needs. </a:t>
            </a:r>
          </a:p>
          <a:p>
            <a:r>
              <a:rPr lang="en-GB" sz="1600" dirty="0">
                <a:solidFill>
                  <a:schemeClr val="tx1">
                    <a:alpha val="80000"/>
                  </a:schemeClr>
                </a:solidFill>
                <a:effectLst/>
                <a:latin typeface="+mj-lt"/>
                <a:ea typeface="Calibri" panose="020F0502020204030204" pitchFamily="34" charset="0"/>
                <a:cs typeface="Arial" panose="020B0604020202020204" pitchFamily="34" charset="0"/>
              </a:rPr>
              <a:t>Are experiencing episodes of severe and repeated self-neglect. </a:t>
            </a:r>
          </a:p>
          <a:p>
            <a:pPr marL="0" indent="0">
              <a:spcBef>
                <a:spcPts val="600"/>
              </a:spcBef>
              <a:spcAft>
                <a:spcPts val="600"/>
              </a:spcAft>
              <a:buNone/>
            </a:pPr>
            <a:endParaRPr lang="en-GB" sz="1600" dirty="0">
              <a:solidFill>
                <a:schemeClr val="tx1">
                  <a:alpha val="80000"/>
                </a:schemeClr>
              </a:solidFill>
              <a:effectLst/>
              <a:latin typeface="+mj-lt"/>
              <a:ea typeface="Calibri" panose="020F0502020204030204" pitchFamily="34" charset="0"/>
              <a:cs typeface="Arial" panose="020B0604020202020204" pitchFamily="34" charset="0"/>
            </a:endParaRPr>
          </a:p>
          <a:p>
            <a:pPr marL="0" indent="0">
              <a:spcBef>
                <a:spcPts val="600"/>
              </a:spcBef>
              <a:spcAft>
                <a:spcPts val="600"/>
              </a:spcAft>
              <a:buNone/>
            </a:pPr>
            <a:r>
              <a:rPr lang="en-GB" sz="1600" dirty="0">
                <a:solidFill>
                  <a:schemeClr val="tx1">
                    <a:alpha val="80000"/>
                  </a:schemeClr>
                </a:solidFill>
                <a:effectLst/>
                <a:latin typeface="+mj-lt"/>
                <a:ea typeface="Calibri" panose="020F0502020204030204" pitchFamily="34" charset="0"/>
                <a:cs typeface="Arial" panose="020B0604020202020204" pitchFamily="34" charset="0"/>
              </a:rPr>
              <a:t>In the following context…</a:t>
            </a:r>
          </a:p>
          <a:p>
            <a:pPr>
              <a:spcBef>
                <a:spcPts val="600"/>
              </a:spcBef>
              <a:spcAft>
                <a:spcPts val="600"/>
              </a:spcAft>
            </a:pPr>
            <a:r>
              <a:rPr lang="en-GB" sz="1600" dirty="0">
                <a:solidFill>
                  <a:schemeClr val="tx1">
                    <a:alpha val="80000"/>
                  </a:schemeClr>
                </a:solidFill>
                <a:effectLst/>
                <a:latin typeface="+mj-lt"/>
                <a:ea typeface="Calibri" panose="020F0502020204030204" pitchFamily="34" charset="0"/>
                <a:cs typeface="Arial" panose="020B0604020202020204" pitchFamily="34" charset="0"/>
              </a:rPr>
              <a:t>Repeated or escalating incidences in frequency and/or severity. </a:t>
            </a:r>
          </a:p>
          <a:p>
            <a:pPr>
              <a:spcBef>
                <a:spcPts val="600"/>
              </a:spcBef>
              <a:spcAft>
                <a:spcPts val="600"/>
              </a:spcAft>
            </a:pPr>
            <a:r>
              <a:rPr lang="en-GB" sz="1600" dirty="0">
                <a:solidFill>
                  <a:schemeClr val="tx1">
                    <a:alpha val="80000"/>
                  </a:schemeClr>
                </a:solidFill>
                <a:effectLst/>
                <a:latin typeface="+mj-lt"/>
                <a:ea typeface="Calibri" panose="020F0502020204030204" pitchFamily="34" charset="0"/>
                <a:cs typeface="Arial" panose="020B0604020202020204" pitchFamily="34" charset="0"/>
              </a:rPr>
              <a:t>The impact of the adult’s behaviour is high and spans across multiple organisations.</a:t>
            </a:r>
          </a:p>
          <a:p>
            <a:pPr lvl="1"/>
            <a:endParaRPr lang="en-GB" sz="1400" dirty="0">
              <a:solidFill>
                <a:schemeClr val="tx1">
                  <a:alpha val="80000"/>
                </a:schemeClr>
              </a:solidFill>
              <a:latin typeface="+mj-lt"/>
              <a:cs typeface="Arial" panose="020B0604020202020204" pitchFamily="34" charset="0"/>
            </a:endParaRPr>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D5870DC-8490-5B22-0399-1EC12FC76A4B}"/>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2883"/>
          <a:stretch/>
        </p:blipFill>
        <p:spPr bwMode="auto">
          <a:xfrm>
            <a:off x="0" y="5589917"/>
            <a:ext cx="12192000" cy="12680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outh Yorkshire Police: dedication to diversity and inclusion | Texthelp">
            <a:extLst>
              <a:ext uri="{FF2B5EF4-FFF2-40B4-BE49-F238E27FC236}">
                <a16:creationId xmlns:a16="http://schemas.microsoft.com/office/drawing/2014/main" id="{22FF9169-0B82-2415-EE6F-DFF443A268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5997" y="5989164"/>
            <a:ext cx="2039917" cy="7343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AFDC5975-DE96-A3D1-3CFB-52E529B960C1}"/>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4044" y="5989165"/>
            <a:ext cx="1468738" cy="7343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D1795B68-B01B-4779-D368-A506A3648327}"/>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8532" y="5972174"/>
            <a:ext cx="828942" cy="82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337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4131CF3A-C424-2047-917C-2C052636F047}"/>
              </a:ext>
              <a:ext uri="{C183D7F6-B498-43B3-948B-1728B52AA6E4}">
                <adec:decorative xmlns:adec="http://schemas.microsoft.com/office/drawing/2017/decorative" val="1"/>
              </a:ext>
            </a:extLst>
          </p:cNvPr>
          <p:cNvSpPr>
            <a:spLocks noGrp="1"/>
          </p:cNvSpPr>
          <p:nvPr>
            <p:ph type="title"/>
          </p:nvPr>
        </p:nvSpPr>
        <p:spPr>
          <a:xfrm>
            <a:off x="1188069" y="381935"/>
            <a:ext cx="4008583" cy="5974414"/>
          </a:xfrm>
        </p:spPr>
        <p:txBody>
          <a:bodyPr anchor="ctr">
            <a:normAutofit/>
          </a:bodyPr>
          <a:lstStyle/>
          <a:p>
            <a:r>
              <a:rPr lang="en-GB" sz="6000" dirty="0">
                <a:solidFill>
                  <a:srgbClr val="FFFFFF"/>
                </a:solidFill>
              </a:rPr>
              <a:t>Partnership Triage</a:t>
            </a:r>
            <a:endParaRPr lang="en-GB" sz="2400" dirty="0"/>
          </a:p>
        </p:txBody>
      </p:sp>
      <p:grpSp>
        <p:nvGrpSpPr>
          <p:cNvPr id="13" name="Group 12">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dirty="0"/>
            </a:p>
          </p:txBody>
        </p:sp>
        <p:sp>
          <p:nvSpPr>
            <p:cNvPr id="1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dirty="0"/>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A1D9440D-1EAA-6E0F-6E52-16478A51893D}"/>
              </a:ext>
              <a:ext uri="{C183D7F6-B498-43B3-948B-1728B52AA6E4}">
                <adec:decorative xmlns:adec="http://schemas.microsoft.com/office/drawing/2017/decorative" val="1"/>
              </a:ext>
            </a:extLst>
          </p:cNvPr>
          <p:cNvSpPr>
            <a:spLocks noGrp="1"/>
          </p:cNvSpPr>
          <p:nvPr>
            <p:ph idx="1"/>
          </p:nvPr>
        </p:nvSpPr>
        <p:spPr>
          <a:xfrm>
            <a:off x="6384721" y="1372550"/>
            <a:ext cx="4771607" cy="4432428"/>
          </a:xfrm>
        </p:spPr>
        <p:txBody>
          <a:bodyPr anchor="ctr">
            <a:normAutofit/>
          </a:bodyPr>
          <a:lstStyle/>
          <a:p>
            <a:pPr marL="457200" lvl="1" indent="0">
              <a:buNone/>
            </a:pPr>
            <a:r>
              <a:rPr lang="en-GB" sz="1800" dirty="0">
                <a:effectLst/>
                <a:latin typeface="+mj-lt"/>
                <a:ea typeface="Calibri" panose="020F0502020204030204" pitchFamily="34" charset="0"/>
              </a:rPr>
              <a:t>The purpose of the Partnership Triage Meeting is to review referrals into the Vulnerable Adults Pathway, share information, consider risk and reach a multi-agency decision regarding the progression of cases into the pathway.</a:t>
            </a:r>
          </a:p>
          <a:p>
            <a:pPr lvl="1"/>
            <a:endParaRPr lang="en-GB" sz="1800" dirty="0">
              <a:latin typeface="+mj-lt"/>
              <a:ea typeface="Calibri" panose="020F0502020204030204" pitchFamily="34" charset="0"/>
            </a:endParaRPr>
          </a:p>
          <a:p>
            <a:pPr marL="457200" lvl="1" indent="0">
              <a:buNone/>
            </a:pPr>
            <a:r>
              <a:rPr lang="en-GB" sz="1800" dirty="0">
                <a:latin typeface="+mj-lt"/>
                <a:ea typeface="Calibri" panose="020F0502020204030204" pitchFamily="34" charset="0"/>
              </a:rPr>
              <a:t>Members: </a:t>
            </a:r>
          </a:p>
          <a:p>
            <a:pPr lvl="2"/>
            <a:r>
              <a:rPr lang="en-GB" sz="1800" dirty="0">
                <a:effectLst/>
                <a:latin typeface="+mj-lt"/>
                <a:ea typeface="Calibri" panose="020F0502020204030204" pitchFamily="34" charset="0"/>
              </a:rPr>
              <a:t>South Yorkshire Police (SYP)</a:t>
            </a:r>
          </a:p>
          <a:p>
            <a:pPr lvl="2"/>
            <a:r>
              <a:rPr lang="en-GB" sz="1800" dirty="0">
                <a:effectLst/>
                <a:latin typeface="+mj-lt"/>
                <a:ea typeface="Calibri" panose="020F0502020204030204" pitchFamily="34" charset="0"/>
              </a:rPr>
              <a:t>Rotherham, Doncaster, and South Humber Foundation Trust (RDASH)</a:t>
            </a:r>
          </a:p>
          <a:p>
            <a:pPr lvl="2"/>
            <a:r>
              <a:rPr lang="en-GB" sz="1800" dirty="0">
                <a:effectLst/>
                <a:latin typeface="+mj-lt"/>
                <a:ea typeface="Calibri" panose="020F0502020204030204" pitchFamily="34" charset="0"/>
              </a:rPr>
              <a:t>Rotherham Council Adult Care and Integration (RMBC)</a:t>
            </a:r>
          </a:p>
          <a:p>
            <a:pPr lvl="2"/>
            <a:r>
              <a:rPr lang="en-GB" sz="1800" dirty="0">
                <a:effectLst/>
                <a:latin typeface="+mj-lt"/>
                <a:ea typeface="Calibri" panose="020F0502020204030204" pitchFamily="34" charset="0"/>
              </a:rPr>
              <a:t>Rotherham Council Housing (RMBC)</a:t>
            </a:r>
          </a:p>
          <a:p>
            <a:pPr lvl="2"/>
            <a:endParaRPr lang="en-GB" sz="1800" dirty="0">
              <a:latin typeface="+mj-lt"/>
              <a:ea typeface="Calibri" panose="020F0502020204030204" pitchFamily="34" charset="0"/>
            </a:endParaRPr>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D5870DC-8490-5B22-0399-1EC12FC76A4B}"/>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2883"/>
          <a:stretch/>
        </p:blipFill>
        <p:spPr bwMode="auto">
          <a:xfrm>
            <a:off x="0" y="5589917"/>
            <a:ext cx="12192000" cy="12680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B412573-64C2-C46B-7780-6CBBFA332763}"/>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6080" y="319090"/>
            <a:ext cx="2039917" cy="7343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3408F01A-2B85-60BF-FD29-E42D726BB66D}"/>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44770" y="-184856"/>
            <a:ext cx="1698694" cy="169869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FA6D232A-6352-3520-3A16-FA16BE7D17A5}"/>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6545" y="223509"/>
            <a:ext cx="1569690" cy="8819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BA98198-839F-EEAB-6E63-E799337C6F93}"/>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5997" y="5989164"/>
            <a:ext cx="2039917" cy="7343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28E66B40-1EB7-333B-8A12-6AF809DC3885}"/>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4044" y="5989165"/>
            <a:ext cx="1468738" cy="7343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34B0CDE0-408E-CE08-4714-2D0B2617B8FF}"/>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8532" y="5972174"/>
            <a:ext cx="828942" cy="82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964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5D5085B2-3D03-AFD9-C9C7-EE3A840F4D94}"/>
              </a:ext>
            </a:extLst>
          </p:cNvPr>
          <p:cNvSpPr>
            <a:spLocks noGrp="1"/>
          </p:cNvSpPr>
          <p:nvPr>
            <p:ph type="title"/>
          </p:nvPr>
        </p:nvSpPr>
        <p:spPr>
          <a:xfrm>
            <a:off x="1188069" y="381935"/>
            <a:ext cx="4008583" cy="5974414"/>
          </a:xfrm>
        </p:spPr>
        <p:txBody>
          <a:bodyPr anchor="ctr">
            <a:normAutofit/>
          </a:bodyPr>
          <a:lstStyle/>
          <a:p>
            <a:r>
              <a:rPr lang="en-GB" sz="7200" dirty="0">
                <a:solidFill>
                  <a:srgbClr val="FFFFFF"/>
                </a:solidFill>
              </a:rPr>
              <a:t>C-MARAC</a:t>
            </a:r>
            <a:endParaRPr lang="en-GB" sz="2400" dirty="0">
              <a:solidFill>
                <a:srgbClr val="FFFFFF"/>
              </a:solidFill>
            </a:endParaRPr>
          </a:p>
        </p:txBody>
      </p:sp>
      <p:grpSp>
        <p:nvGrpSpPr>
          <p:cNvPr id="13" name="Group 12">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dirty="0"/>
            </a:p>
          </p:txBody>
        </p:sp>
        <p:sp>
          <p:nvSpPr>
            <p:cNvPr id="1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dirty="0"/>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E29D5D24-6E46-A424-DE6D-CE0B0A763656}"/>
              </a:ext>
            </a:extLst>
          </p:cNvPr>
          <p:cNvSpPr>
            <a:spLocks noGrp="1"/>
          </p:cNvSpPr>
          <p:nvPr>
            <p:ph idx="1"/>
          </p:nvPr>
        </p:nvSpPr>
        <p:spPr>
          <a:xfrm>
            <a:off x="5892337" y="81483"/>
            <a:ext cx="5485905" cy="5837949"/>
          </a:xfrm>
        </p:spPr>
        <p:txBody>
          <a:bodyPr anchor="ctr">
            <a:normAutofit/>
          </a:bodyPr>
          <a:lstStyle/>
          <a:p>
            <a:pPr>
              <a:spcBef>
                <a:spcPts val="600"/>
              </a:spcBef>
              <a:spcAft>
                <a:spcPts val="600"/>
              </a:spcAft>
            </a:pPr>
            <a:r>
              <a:rPr lang="en-GB" sz="1800" dirty="0">
                <a:effectLst/>
                <a:latin typeface="+mj-lt"/>
                <a:ea typeface="Calibri" panose="020F0502020204030204" pitchFamily="34" charset="0"/>
              </a:rPr>
              <a:t>The purpose of C-MARAC is to take a multi-agency approach to address the complex needs of identified vulnerable adults where isolated interventions from organisations and MDTs have not reduced risk to an acceptable level.</a:t>
            </a:r>
          </a:p>
          <a:p>
            <a:pPr>
              <a:spcBef>
                <a:spcPts val="600"/>
              </a:spcBef>
              <a:spcAft>
                <a:spcPts val="600"/>
              </a:spcAft>
            </a:pPr>
            <a:r>
              <a:rPr lang="en-GB" sz="1800" dirty="0">
                <a:effectLst/>
                <a:latin typeface="+mj-lt"/>
                <a:ea typeface="Calibri" panose="020F0502020204030204" pitchFamily="34" charset="0"/>
              </a:rPr>
              <a:t>The meeting provides a multi-agency response to escalating risk and/or specialist intervention.</a:t>
            </a:r>
          </a:p>
          <a:p>
            <a:pPr>
              <a:spcBef>
                <a:spcPts val="600"/>
              </a:spcBef>
              <a:spcAft>
                <a:spcPts val="600"/>
              </a:spcAft>
            </a:pPr>
            <a:r>
              <a:rPr lang="en-GB" sz="1800" dirty="0">
                <a:latin typeface="+mj-lt"/>
                <a:ea typeface="Calibri" panose="020F0502020204030204" pitchFamily="34" charset="0"/>
              </a:rPr>
              <a:t>The C-MARAC Coordinator is the </a:t>
            </a:r>
            <a:r>
              <a:rPr lang="en-GB" sz="1800" dirty="0">
                <a:effectLst/>
                <a:latin typeface="+mj-lt"/>
                <a:ea typeface="Calibri" panose="020F0502020204030204" pitchFamily="34" charset="0"/>
              </a:rPr>
              <a:t>SYP Safer Neighbourhood Vulnerability Sergeant – Neil Windle.</a:t>
            </a:r>
          </a:p>
          <a:p>
            <a:pPr>
              <a:spcBef>
                <a:spcPts val="600"/>
              </a:spcBef>
              <a:spcAft>
                <a:spcPts val="600"/>
              </a:spcAft>
            </a:pPr>
            <a:r>
              <a:rPr lang="en-GB" sz="1800" dirty="0">
                <a:effectLst/>
                <a:latin typeface="+mj-lt"/>
                <a:ea typeface="Calibri" panose="020F0502020204030204" pitchFamily="34" charset="0"/>
              </a:rPr>
              <a:t>The referring organisation will be allocated a 20-minute slot to attend C-MARAC to present information about the case. </a:t>
            </a:r>
            <a:endParaRPr lang="en-GB" sz="1800" dirty="0">
              <a:latin typeface="+mj-lt"/>
              <a:ea typeface="Calibri" panose="020F0502020204030204" pitchFamily="34" charset="0"/>
            </a:endParaRPr>
          </a:p>
          <a:p>
            <a:pPr>
              <a:spcBef>
                <a:spcPts val="600"/>
              </a:spcBef>
              <a:spcAft>
                <a:spcPts val="600"/>
              </a:spcAft>
            </a:pPr>
            <a:r>
              <a:rPr lang="en-GB" sz="1800" dirty="0">
                <a:effectLst/>
                <a:latin typeface="+mj-lt"/>
                <a:ea typeface="Calibri" panose="020F0502020204030204" pitchFamily="34" charset="0"/>
              </a:rPr>
              <a:t>Actions, leads and timeframes agreed in the meeting will be documented in an Action Plan and shared with all attendees.  </a:t>
            </a:r>
          </a:p>
          <a:p>
            <a:endParaRPr lang="en-GB" sz="1600" dirty="0">
              <a:latin typeface="+mj-lt"/>
            </a:endParaRPr>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F8134EC-3939-3FB8-5BD9-177D2C6B615B}"/>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2883"/>
          <a:stretch/>
        </p:blipFill>
        <p:spPr bwMode="auto">
          <a:xfrm>
            <a:off x="0" y="5589917"/>
            <a:ext cx="12192000" cy="12680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outh Yorkshire Police: dedication to diversity and inclusion | Texthelp">
            <a:extLst>
              <a:ext uri="{FF2B5EF4-FFF2-40B4-BE49-F238E27FC236}">
                <a16:creationId xmlns:a16="http://schemas.microsoft.com/office/drawing/2014/main" id="{976F63D7-921D-B733-7C0E-A8C1ABBD67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5997" y="5989164"/>
            <a:ext cx="2039917" cy="7343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58892FB3-CC51-2708-7670-26BFD55A70FA}"/>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4044" y="5989165"/>
            <a:ext cx="1468738" cy="7343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F0B28D8F-6BCC-6888-23A9-47ACD24EA93A}"/>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8532" y="5972174"/>
            <a:ext cx="828942" cy="82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318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16A4C28E-EB3D-8740-2692-2B5730165C44}"/>
              </a:ext>
            </a:extLst>
          </p:cNvPr>
          <p:cNvSpPr>
            <a:spLocks noGrp="1"/>
          </p:cNvSpPr>
          <p:nvPr>
            <p:ph type="ctrTitle"/>
          </p:nvPr>
        </p:nvSpPr>
        <p:spPr>
          <a:xfrm>
            <a:off x="3880430" y="583345"/>
            <a:ext cx="7160357" cy="4164820"/>
          </a:xfrm>
        </p:spPr>
        <p:txBody>
          <a:bodyPr anchor="t">
            <a:normAutofit/>
          </a:bodyPr>
          <a:lstStyle/>
          <a:p>
            <a:pPr algn="r"/>
            <a:r>
              <a:rPr lang="en-GB" sz="9600" dirty="0">
                <a:solidFill>
                  <a:srgbClr val="FFFFFF"/>
                </a:solidFill>
              </a:rPr>
              <a:t>Background</a:t>
            </a:r>
          </a:p>
        </p:txBody>
      </p:sp>
      <p:sp>
        <p:nvSpPr>
          <p:cNvPr id="3" name="Subtitle 2">
            <a:extLst>
              <a:ext uri="{FF2B5EF4-FFF2-40B4-BE49-F238E27FC236}">
                <a16:creationId xmlns:a16="http://schemas.microsoft.com/office/drawing/2014/main" id="{A5BCC427-A761-123C-F052-600742211D5C}"/>
              </a:ext>
            </a:extLst>
          </p:cNvPr>
          <p:cNvSpPr>
            <a:spLocks noGrp="1"/>
          </p:cNvSpPr>
          <p:nvPr>
            <p:ph type="subTitle" idx="1"/>
          </p:nvPr>
        </p:nvSpPr>
        <p:spPr>
          <a:xfrm>
            <a:off x="1208228" y="5972174"/>
            <a:ext cx="8578699" cy="504825"/>
          </a:xfrm>
        </p:spPr>
        <p:txBody>
          <a:bodyPr>
            <a:normAutofit/>
          </a:bodyPr>
          <a:lstStyle/>
          <a:p>
            <a:pPr algn="l"/>
            <a:endParaRPr lang="en-GB" sz="2000" dirty="0">
              <a:solidFill>
                <a:srgbClr val="FFFFFF"/>
              </a:solidFill>
            </a:endParaRPr>
          </a:p>
        </p:txBody>
      </p:sp>
      <p:sp>
        <p:nvSpPr>
          <p:cNvPr id="11"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dirty="0">
              <a:solidFill>
                <a:srgbClr val="FFFFFF"/>
              </a:solidFill>
            </a:endParaRPr>
          </a:p>
        </p:txBody>
      </p:sp>
      <p:sp>
        <p:nvSpPr>
          <p:cNvPr id="13"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dirty="0">
              <a:solidFill>
                <a:srgbClr val="FFFFFF"/>
              </a:solidFill>
            </a:endParaRPr>
          </a:p>
        </p:txBody>
      </p:sp>
      <p:sp>
        <p:nvSpPr>
          <p:cNvPr id="15"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dirty="0">
              <a:solidFill>
                <a:srgbClr val="FFFFFF"/>
              </a:solidFill>
            </a:endParaRPr>
          </a:p>
        </p:txBody>
      </p:sp>
      <p:cxnSp>
        <p:nvCxnSpPr>
          <p:cNvPr id="17" name="Straight Connector 1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9"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dirty="0">
              <a:solidFill>
                <a:srgbClr val="FFFFFF"/>
              </a:solidFill>
            </a:endParaRPr>
          </a:p>
        </p:txBody>
      </p:sp>
      <p:sp>
        <p:nvSpPr>
          <p:cNvPr id="21"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dirty="0">
              <a:solidFill>
                <a:srgbClr val="FFFFFF"/>
              </a:solidFill>
            </a:endParaRPr>
          </a:p>
        </p:txBody>
      </p:sp>
      <p:sp>
        <p:nvSpPr>
          <p:cNvPr id="23"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dirty="0">
              <a:solidFill>
                <a:srgbClr val="FFFFFF"/>
              </a:solidFill>
            </a:endParaRPr>
          </a:p>
        </p:txBody>
      </p:sp>
      <p:pic>
        <p:nvPicPr>
          <p:cNvPr id="4" name="Picture 3">
            <a:extLst>
              <a:ext uri="{FF2B5EF4-FFF2-40B4-BE49-F238E27FC236}">
                <a16:creationId xmlns:a16="http://schemas.microsoft.com/office/drawing/2014/main" id="{976CC6D1-18DE-514F-7AFC-DF93B549D20E}"/>
              </a:ext>
              <a:ext uri="{C183D7F6-B498-43B3-948B-1728B52AA6E4}">
                <adec:decorative xmlns:adec="http://schemas.microsoft.com/office/drawing/2017/decorative" val="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2883"/>
          <a:stretch/>
        </p:blipFill>
        <p:spPr bwMode="auto">
          <a:xfrm>
            <a:off x="0" y="5589917"/>
            <a:ext cx="12192000" cy="12680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outh Yorkshire Police: dedication to diversity and inclusion | Texthelp">
            <a:extLst>
              <a:ext uri="{FF2B5EF4-FFF2-40B4-BE49-F238E27FC236}">
                <a16:creationId xmlns:a16="http://schemas.microsoft.com/office/drawing/2014/main" id="{72226BF1-B494-C3A4-2E78-F17A90D194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5997" y="5989164"/>
            <a:ext cx="2039917" cy="73437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14FD3944-031A-F8EF-3E4C-BA75A61E9F4C}"/>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4044" y="5989165"/>
            <a:ext cx="1468738" cy="7343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C5835877-1802-D009-FF41-7B1E6FCA2BB3}"/>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8532" y="5972174"/>
            <a:ext cx="828942" cy="82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37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D3286F58-D69C-BF40-AF75-120BD4E30893}"/>
              </a:ext>
            </a:extLst>
          </p:cNvPr>
          <p:cNvSpPr>
            <a:spLocks noGrp="1"/>
          </p:cNvSpPr>
          <p:nvPr>
            <p:ph type="title"/>
          </p:nvPr>
        </p:nvSpPr>
        <p:spPr>
          <a:xfrm>
            <a:off x="1188069" y="381935"/>
            <a:ext cx="4008583" cy="5974414"/>
          </a:xfrm>
        </p:spPr>
        <p:txBody>
          <a:bodyPr anchor="ctr">
            <a:normAutofit/>
          </a:bodyPr>
          <a:lstStyle/>
          <a:p>
            <a:r>
              <a:rPr lang="en-GB" sz="5600" dirty="0">
                <a:solidFill>
                  <a:srgbClr val="FFFFFF"/>
                </a:solidFill>
              </a:rPr>
              <a:t>Vulnerable Adult Risk Management (VARM)</a:t>
            </a:r>
            <a:endParaRPr lang="en-GB" sz="2400" dirty="0">
              <a:solidFill>
                <a:srgbClr val="FFFFFF"/>
              </a:solidFill>
            </a:endParaRPr>
          </a:p>
        </p:txBody>
      </p:sp>
      <p:grpSp>
        <p:nvGrpSpPr>
          <p:cNvPr id="8" name="Group 7">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dirty="0"/>
            </a:p>
          </p:txBody>
        </p:sp>
        <p:sp>
          <p:nvSpPr>
            <p:cNvPr id="1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dirty="0"/>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9C1CB0B8-0D79-4E88-ADCA-6ABC0CF85055}"/>
              </a:ext>
            </a:extLst>
          </p:cNvPr>
          <p:cNvSpPr>
            <a:spLocks noGrp="1"/>
          </p:cNvSpPr>
          <p:nvPr>
            <p:ph idx="1"/>
          </p:nvPr>
        </p:nvSpPr>
        <p:spPr>
          <a:xfrm>
            <a:off x="6344750" y="215311"/>
            <a:ext cx="4771607" cy="5837949"/>
          </a:xfrm>
        </p:spPr>
        <p:txBody>
          <a:bodyPr anchor="ctr">
            <a:normAutofit/>
          </a:bodyPr>
          <a:lstStyle/>
          <a:p>
            <a:r>
              <a:rPr lang="en-GB" sz="2000">
                <a:effectLst/>
                <a:latin typeface="+mj-lt"/>
                <a:ea typeface="Calibri" panose="020F0502020204030204" pitchFamily="34" charset="0"/>
              </a:rPr>
              <a:t>The purpose of the VARMM is to share information, identify solutions to reduce risk and co-ordinate activity across organisations, to address the needs of identified vulnerable adults. </a:t>
            </a:r>
          </a:p>
          <a:p>
            <a:r>
              <a:rPr lang="en-GB" sz="2000">
                <a:effectLst/>
                <a:latin typeface="+mj-lt"/>
                <a:ea typeface="Calibri" panose="020F0502020204030204" pitchFamily="34" charset="0"/>
              </a:rPr>
              <a:t>It also aims to support the lead organisation to hold the case safely, by offering peer support, sharing ideas, actions and problem solving.</a:t>
            </a:r>
          </a:p>
          <a:p>
            <a:r>
              <a:rPr lang="en-GB" sz="2000">
                <a:effectLst/>
                <a:latin typeface="+mj-lt"/>
                <a:ea typeface="Calibri" panose="020F0502020204030204" pitchFamily="34" charset="0"/>
              </a:rPr>
              <a:t>The VARMM Coordinator is the RMBC Vulnerable Adults Professional Lead – Robyn Leach.</a:t>
            </a:r>
            <a:endParaRPr lang="en-GB" sz="2000" dirty="0">
              <a:effectLst/>
              <a:latin typeface="+mj-lt"/>
              <a:ea typeface="Calibri" panose="020F0502020204030204" pitchFamily="34" charset="0"/>
            </a:endParaRPr>
          </a:p>
        </p:txBody>
      </p:sp>
      <p:cxnSp>
        <p:nvCxnSpPr>
          <p:cNvPr id="10" name="Straight Connector 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485B5BE-776B-5D45-CD87-F1982D5C86AB}"/>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2883"/>
          <a:stretch/>
        </p:blipFill>
        <p:spPr bwMode="auto">
          <a:xfrm>
            <a:off x="0" y="5589917"/>
            <a:ext cx="12192000" cy="12680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outh Yorkshire Police: dedication to diversity and inclusion | Texthelp">
            <a:extLst>
              <a:ext uri="{FF2B5EF4-FFF2-40B4-BE49-F238E27FC236}">
                <a16:creationId xmlns:a16="http://schemas.microsoft.com/office/drawing/2014/main" id="{33E33573-EBF4-2D9B-2C62-DC5F126BFC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5997" y="5989164"/>
            <a:ext cx="2039917" cy="7343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FF5FC9CC-ADE4-BA6B-CDBF-E21B6E33580B}"/>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4044" y="5989165"/>
            <a:ext cx="1468738" cy="7343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DE774412-FD61-1EE8-E49E-C9A263CCF767}"/>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8532" y="5972174"/>
            <a:ext cx="828942" cy="82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893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D3286F58-D69C-BF40-AF75-120BD4E30893}"/>
              </a:ext>
            </a:extLst>
          </p:cNvPr>
          <p:cNvSpPr>
            <a:spLocks noGrp="1"/>
          </p:cNvSpPr>
          <p:nvPr>
            <p:ph type="title"/>
          </p:nvPr>
        </p:nvSpPr>
        <p:spPr>
          <a:xfrm>
            <a:off x="1188069" y="381935"/>
            <a:ext cx="4008583" cy="5974414"/>
          </a:xfrm>
        </p:spPr>
        <p:txBody>
          <a:bodyPr anchor="ctr">
            <a:normAutofit/>
          </a:bodyPr>
          <a:lstStyle/>
          <a:p>
            <a:r>
              <a:rPr lang="en-GB" sz="5600" dirty="0">
                <a:solidFill>
                  <a:srgbClr val="FFFFFF"/>
                </a:solidFill>
              </a:rPr>
              <a:t>Vulnerable Adult Risk Management (VARMM)</a:t>
            </a:r>
            <a:endParaRPr lang="en-GB" sz="2400" dirty="0">
              <a:solidFill>
                <a:srgbClr val="FFFFFF"/>
              </a:solidFill>
            </a:endParaRPr>
          </a:p>
        </p:txBody>
      </p:sp>
      <p:grpSp>
        <p:nvGrpSpPr>
          <p:cNvPr id="8" name="Group 7">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dirty="0"/>
            </a:p>
          </p:txBody>
        </p:sp>
        <p:sp>
          <p:nvSpPr>
            <p:cNvPr id="1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dirty="0"/>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9C1CB0B8-0D79-4E88-ADCA-6ABC0CF85055}"/>
              </a:ext>
            </a:extLst>
          </p:cNvPr>
          <p:cNvSpPr>
            <a:spLocks noGrp="1"/>
          </p:cNvSpPr>
          <p:nvPr>
            <p:ph idx="1"/>
          </p:nvPr>
        </p:nvSpPr>
        <p:spPr>
          <a:xfrm>
            <a:off x="6297233" y="518400"/>
            <a:ext cx="4771607" cy="5837949"/>
          </a:xfrm>
        </p:spPr>
        <p:txBody>
          <a:bodyPr anchor="ctr">
            <a:normAutofit/>
          </a:bodyPr>
          <a:lstStyle/>
          <a:p>
            <a:pPr marL="0" indent="0">
              <a:spcBef>
                <a:spcPts val="600"/>
              </a:spcBef>
              <a:spcAft>
                <a:spcPts val="600"/>
              </a:spcAft>
              <a:buNone/>
            </a:pPr>
            <a:r>
              <a:rPr lang="en-GB" sz="2400" dirty="0">
                <a:effectLst/>
                <a:latin typeface="+mj-lt"/>
                <a:ea typeface="Calibri" panose="020F0502020204030204" pitchFamily="34" charset="0"/>
              </a:rPr>
              <a:t>Escalation to VARMM occurs when… </a:t>
            </a:r>
          </a:p>
          <a:p>
            <a:pPr>
              <a:spcBef>
                <a:spcPts val="600"/>
              </a:spcBef>
              <a:spcAft>
                <a:spcPts val="600"/>
              </a:spcAft>
            </a:pPr>
            <a:r>
              <a:rPr lang="en-GB" sz="2400" dirty="0">
                <a:effectLst/>
                <a:latin typeface="+mj-lt"/>
                <a:ea typeface="Calibri" panose="020F0502020204030204" pitchFamily="34" charset="0"/>
              </a:rPr>
              <a:t>Level of complexity and/or risk requires more in depth problem-solving. </a:t>
            </a:r>
          </a:p>
          <a:p>
            <a:pPr>
              <a:spcBef>
                <a:spcPts val="600"/>
              </a:spcBef>
              <a:spcAft>
                <a:spcPts val="600"/>
              </a:spcAft>
            </a:pPr>
            <a:r>
              <a:rPr lang="en-GB" sz="2400" dirty="0">
                <a:effectLst/>
                <a:latin typeface="+mj-lt"/>
                <a:ea typeface="Calibri" panose="020F0502020204030204" pitchFamily="34" charset="0"/>
              </a:rPr>
              <a:t>The vulnerable adult is at risk of serious harm or death.</a:t>
            </a:r>
          </a:p>
          <a:p>
            <a:pPr>
              <a:spcBef>
                <a:spcPts val="600"/>
              </a:spcBef>
              <a:spcAft>
                <a:spcPts val="600"/>
              </a:spcAft>
            </a:pPr>
            <a:r>
              <a:rPr lang="en-GB" sz="2400" dirty="0">
                <a:effectLst/>
                <a:latin typeface="+mj-lt"/>
                <a:ea typeface="Calibri" panose="020F0502020204030204" pitchFamily="34" charset="0"/>
              </a:rPr>
              <a:t>C-MARAC involvement and/or previous interventions have not met the desired outcomes.</a:t>
            </a:r>
            <a:endParaRPr lang="en-GB" sz="2400" dirty="0">
              <a:latin typeface="+mj-lt"/>
              <a:ea typeface="Calibri" panose="020F0502020204030204" pitchFamily="34" charset="0"/>
            </a:endParaRPr>
          </a:p>
          <a:p>
            <a:pPr marL="0" indent="0">
              <a:spcBef>
                <a:spcPts val="600"/>
              </a:spcBef>
              <a:spcAft>
                <a:spcPts val="600"/>
              </a:spcAft>
              <a:buNone/>
            </a:pPr>
            <a:endParaRPr lang="en-GB" sz="1300" dirty="0">
              <a:effectLst/>
              <a:latin typeface="+mj-lt"/>
              <a:ea typeface="Calibri" panose="020F0502020204030204" pitchFamily="34" charset="0"/>
            </a:endParaRPr>
          </a:p>
        </p:txBody>
      </p:sp>
      <p:cxnSp>
        <p:nvCxnSpPr>
          <p:cNvPr id="10" name="Straight Connector 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485B5BE-776B-5D45-CD87-F1982D5C86AB}"/>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2883"/>
          <a:stretch/>
        </p:blipFill>
        <p:spPr bwMode="auto">
          <a:xfrm>
            <a:off x="0" y="5589917"/>
            <a:ext cx="12192000" cy="12680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outh Yorkshire Police: dedication to diversity and inclusion | Texthelp">
            <a:extLst>
              <a:ext uri="{FF2B5EF4-FFF2-40B4-BE49-F238E27FC236}">
                <a16:creationId xmlns:a16="http://schemas.microsoft.com/office/drawing/2014/main" id="{BA57FA8A-CBD3-AB43-DCB0-6D11F75AEB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5997" y="5989164"/>
            <a:ext cx="2039917" cy="7343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F5C78849-BFBB-C5E6-B046-A3F5E1AF8392}"/>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4044" y="5989165"/>
            <a:ext cx="1468738" cy="7343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576CE7B6-92BD-91FF-54C5-FD2C7AAB55C0}"/>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8532" y="5972174"/>
            <a:ext cx="828942" cy="82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343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D3286F58-D69C-BF40-AF75-120BD4E30893}"/>
              </a:ext>
            </a:extLst>
          </p:cNvPr>
          <p:cNvSpPr>
            <a:spLocks noGrp="1"/>
          </p:cNvSpPr>
          <p:nvPr>
            <p:ph type="title"/>
          </p:nvPr>
        </p:nvSpPr>
        <p:spPr>
          <a:xfrm>
            <a:off x="1188069" y="381935"/>
            <a:ext cx="4503327" cy="5974414"/>
          </a:xfrm>
        </p:spPr>
        <p:txBody>
          <a:bodyPr anchor="ctr">
            <a:normAutofit/>
          </a:bodyPr>
          <a:lstStyle/>
          <a:p>
            <a:r>
              <a:rPr lang="en-GB" sz="5400" dirty="0">
                <a:solidFill>
                  <a:srgbClr val="FFFFFF"/>
                </a:solidFill>
              </a:rPr>
              <a:t>Risk Responsibility</a:t>
            </a:r>
            <a:endParaRPr lang="en-GB" sz="2400" dirty="0">
              <a:solidFill>
                <a:srgbClr val="FFFFFF"/>
              </a:solidFill>
            </a:endParaRPr>
          </a:p>
        </p:txBody>
      </p:sp>
      <p:grpSp>
        <p:nvGrpSpPr>
          <p:cNvPr id="8" name="Group 7">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dirty="0"/>
            </a:p>
          </p:txBody>
        </p:sp>
        <p:sp>
          <p:nvSpPr>
            <p:cNvPr id="1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dirty="0"/>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9C1CB0B8-0D79-4E88-ADCA-6ABC0CF85055}"/>
              </a:ext>
            </a:extLst>
          </p:cNvPr>
          <p:cNvSpPr>
            <a:spLocks noGrp="1"/>
          </p:cNvSpPr>
          <p:nvPr>
            <p:ph idx="1"/>
          </p:nvPr>
        </p:nvSpPr>
        <p:spPr>
          <a:xfrm>
            <a:off x="6297233" y="518400"/>
            <a:ext cx="4771607" cy="5837949"/>
          </a:xfrm>
        </p:spPr>
        <p:txBody>
          <a:bodyPr anchor="ctr">
            <a:normAutofit/>
          </a:bodyPr>
          <a:lstStyle/>
          <a:p>
            <a:pPr marL="0" indent="0">
              <a:buNone/>
            </a:pPr>
            <a:r>
              <a:rPr lang="en-GB" sz="2400" dirty="0">
                <a:effectLst/>
                <a:latin typeface="+mj-lt"/>
                <a:ea typeface="Calibri" panose="020F0502020204030204" pitchFamily="34" charset="0"/>
              </a:rPr>
              <a:t>The responsibility to take appropriate action rests with individual agencies; it is </a:t>
            </a:r>
            <a:r>
              <a:rPr lang="en-GB" sz="2400" b="1" dirty="0">
                <a:effectLst/>
                <a:latin typeface="+mj-lt"/>
                <a:ea typeface="Calibri" panose="020F0502020204030204" pitchFamily="34" charset="0"/>
              </a:rPr>
              <a:t>NOT</a:t>
            </a:r>
            <a:r>
              <a:rPr lang="en-GB" sz="2400" dirty="0">
                <a:effectLst/>
                <a:latin typeface="+mj-lt"/>
                <a:ea typeface="Calibri" panose="020F0502020204030204" pitchFamily="34" charset="0"/>
              </a:rPr>
              <a:t> transferred to the VARMM or Chair. The role of the VARMM is to facilitate, monitor and evaluate effective information sharing and support planning for vulnerable adults at risk of serious harm or death.</a:t>
            </a:r>
          </a:p>
          <a:p>
            <a:pPr marL="0" indent="0">
              <a:spcBef>
                <a:spcPts val="600"/>
              </a:spcBef>
              <a:spcAft>
                <a:spcPts val="600"/>
              </a:spcAft>
              <a:buNone/>
            </a:pPr>
            <a:endParaRPr lang="en-GB" sz="1300" dirty="0">
              <a:effectLst/>
              <a:latin typeface="+mj-lt"/>
              <a:ea typeface="Calibri" panose="020F0502020204030204" pitchFamily="34" charset="0"/>
            </a:endParaRPr>
          </a:p>
        </p:txBody>
      </p:sp>
      <p:cxnSp>
        <p:nvCxnSpPr>
          <p:cNvPr id="10" name="Straight Connector 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485B5BE-776B-5D45-CD87-F1982D5C86AB}"/>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2883"/>
          <a:stretch/>
        </p:blipFill>
        <p:spPr bwMode="auto">
          <a:xfrm>
            <a:off x="0" y="5589917"/>
            <a:ext cx="12192000" cy="12680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outh Yorkshire Police: dedication to diversity and inclusion | Texthelp">
            <a:extLst>
              <a:ext uri="{FF2B5EF4-FFF2-40B4-BE49-F238E27FC236}">
                <a16:creationId xmlns:a16="http://schemas.microsoft.com/office/drawing/2014/main" id="{A618E916-E3B7-5469-846D-AB82E60A6E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5997" y="5989164"/>
            <a:ext cx="2039917" cy="7343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8FEF4E09-BB7B-8072-D463-D23EE7564D89}"/>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4044" y="5989165"/>
            <a:ext cx="1468738" cy="7343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13C0B442-D94B-6D2A-E7D9-76C39B4C4BAA}"/>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8532" y="5972174"/>
            <a:ext cx="828942" cy="82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855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4F14FA2E-EEF7-8E55-4706-C261E6D008AE}"/>
              </a:ext>
            </a:extLst>
          </p:cNvPr>
          <p:cNvSpPr>
            <a:spLocks noGrp="1"/>
          </p:cNvSpPr>
          <p:nvPr>
            <p:ph type="title"/>
          </p:nvPr>
        </p:nvSpPr>
        <p:spPr>
          <a:xfrm>
            <a:off x="1188069" y="381935"/>
            <a:ext cx="4008583" cy="5974414"/>
          </a:xfrm>
        </p:spPr>
        <p:txBody>
          <a:bodyPr anchor="ctr">
            <a:normAutofit/>
          </a:bodyPr>
          <a:lstStyle/>
          <a:p>
            <a:r>
              <a:rPr lang="en-GB" sz="6000" dirty="0">
                <a:solidFill>
                  <a:srgbClr val="FFFFFF"/>
                </a:solidFill>
              </a:rPr>
              <a:t>Vulnerable Adult Panel (VAP)</a:t>
            </a:r>
            <a:endParaRPr lang="en-GB" sz="2400" dirty="0">
              <a:solidFill>
                <a:srgbClr val="FFFFFF"/>
              </a:solidFill>
            </a:endParaRPr>
          </a:p>
        </p:txBody>
      </p:sp>
      <p:grpSp>
        <p:nvGrpSpPr>
          <p:cNvPr id="13" name="Group 12">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dirty="0"/>
            </a:p>
          </p:txBody>
        </p:sp>
        <p:sp>
          <p:nvSpPr>
            <p:cNvPr id="1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dirty="0"/>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4CF20C69-08C9-AECF-D7AE-CD9345423812}"/>
              </a:ext>
            </a:extLst>
          </p:cNvPr>
          <p:cNvSpPr>
            <a:spLocks noGrp="1"/>
          </p:cNvSpPr>
          <p:nvPr>
            <p:ph idx="1"/>
          </p:nvPr>
        </p:nvSpPr>
        <p:spPr>
          <a:xfrm>
            <a:off x="6393803" y="0"/>
            <a:ext cx="4771607" cy="5837949"/>
          </a:xfrm>
        </p:spPr>
        <p:txBody>
          <a:bodyPr anchor="ctr">
            <a:normAutofit/>
          </a:bodyPr>
          <a:lstStyle/>
          <a:p>
            <a:pPr marL="0" indent="0">
              <a:buNone/>
            </a:pPr>
            <a:r>
              <a:rPr lang="en-GB" sz="1800" dirty="0">
                <a:effectLst/>
                <a:latin typeface="+mj-lt"/>
                <a:ea typeface="Calibri" panose="020F0502020204030204" pitchFamily="34" charset="0"/>
              </a:rPr>
              <a:t>The Vulnerable Adult Panel provides strategic oversight of the Vulnerability Pathway including the C-MARAC and VARMM platforms, as well as those subject to statutory Section 42 Enquiries. </a:t>
            </a:r>
          </a:p>
          <a:p>
            <a:endParaRPr lang="en-GB" sz="1800" dirty="0">
              <a:latin typeface="+mj-lt"/>
              <a:ea typeface="Calibri" panose="020F0502020204030204" pitchFamily="34" charset="0"/>
            </a:endParaRPr>
          </a:p>
          <a:p>
            <a:pPr marL="0" indent="0">
              <a:spcBef>
                <a:spcPts val="600"/>
              </a:spcBef>
              <a:spcAft>
                <a:spcPts val="600"/>
              </a:spcAft>
              <a:buNone/>
            </a:pPr>
            <a:r>
              <a:rPr lang="en-GB" sz="1800" dirty="0">
                <a:effectLst/>
                <a:latin typeface="+mj-lt"/>
                <a:ea typeface="Calibri" panose="020F0502020204030204" pitchFamily="34" charset="0"/>
              </a:rPr>
              <a:t>Referral to the VAP can occur when</a:t>
            </a:r>
            <a:r>
              <a:rPr lang="en-GB" sz="1800" dirty="0">
                <a:latin typeface="+mj-lt"/>
                <a:ea typeface="Calibri" panose="020F0502020204030204" pitchFamily="34" charset="0"/>
              </a:rPr>
              <a:t>… </a:t>
            </a:r>
            <a:endParaRPr lang="en-GB" sz="1800" dirty="0">
              <a:effectLst/>
              <a:latin typeface="+mj-lt"/>
              <a:ea typeface="Calibri" panose="020F0502020204030204" pitchFamily="34" charset="0"/>
            </a:endParaRPr>
          </a:p>
          <a:p>
            <a:pPr>
              <a:spcBef>
                <a:spcPts val="600"/>
              </a:spcBef>
              <a:spcAft>
                <a:spcPts val="600"/>
              </a:spcAft>
            </a:pPr>
            <a:r>
              <a:rPr lang="en-GB" sz="1800" dirty="0">
                <a:effectLst/>
                <a:latin typeface="+mj-lt"/>
                <a:ea typeface="Calibri" panose="020F0502020204030204" pitchFamily="34" charset="0"/>
              </a:rPr>
              <a:t>Commissioning or resource decisions are needed.</a:t>
            </a:r>
          </a:p>
          <a:p>
            <a:pPr>
              <a:spcBef>
                <a:spcPts val="600"/>
              </a:spcBef>
              <a:spcAft>
                <a:spcPts val="600"/>
              </a:spcAft>
            </a:pPr>
            <a:r>
              <a:rPr lang="en-GB" sz="1800" dirty="0">
                <a:effectLst/>
                <a:latin typeface="+mj-lt"/>
                <a:ea typeface="Calibri" panose="020F0502020204030204" pitchFamily="34" charset="0"/>
              </a:rPr>
              <a:t>There are unresolved system-wide issues blocking progress to mitigate risk.</a:t>
            </a:r>
          </a:p>
          <a:p>
            <a:pPr>
              <a:spcBef>
                <a:spcPts val="600"/>
              </a:spcBef>
              <a:spcAft>
                <a:spcPts val="600"/>
              </a:spcAft>
            </a:pPr>
            <a:r>
              <a:rPr lang="en-GB" sz="1800" dirty="0">
                <a:effectLst/>
                <a:latin typeface="+mj-lt"/>
                <a:ea typeface="Calibri" panose="020F0502020204030204" pitchFamily="34" charset="0"/>
              </a:rPr>
              <a:t>There is an unresolved dispute between organisations, relating to a specific vulnerable adult. </a:t>
            </a:r>
          </a:p>
          <a:p>
            <a:pPr>
              <a:spcBef>
                <a:spcPts val="600"/>
              </a:spcBef>
              <a:spcAft>
                <a:spcPts val="600"/>
              </a:spcAft>
            </a:pPr>
            <a:r>
              <a:rPr lang="en-GB" sz="1800" dirty="0">
                <a:effectLst/>
                <a:latin typeface="+mj-lt"/>
                <a:ea typeface="Calibri" panose="020F0502020204030204" pitchFamily="34" charset="0"/>
              </a:rPr>
              <a:t>Approval to exit VARMM or Safeguarding is jointly recommended by all members, in instances when all agency support has been fully explored and implemented, but the level of risk remains.</a:t>
            </a:r>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3F960AD-BAE9-5F7F-4DD3-A4C9B34BBDDF}"/>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2883"/>
          <a:stretch/>
        </p:blipFill>
        <p:spPr bwMode="auto">
          <a:xfrm>
            <a:off x="0" y="5589917"/>
            <a:ext cx="12192000" cy="12680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outh Yorkshire Police: dedication to diversity and inclusion | Texthelp">
            <a:extLst>
              <a:ext uri="{FF2B5EF4-FFF2-40B4-BE49-F238E27FC236}">
                <a16:creationId xmlns:a16="http://schemas.microsoft.com/office/drawing/2014/main" id="{279A752A-4C29-F351-EC6A-BECEFBE29A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5997" y="5989164"/>
            <a:ext cx="2039917" cy="7343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2804D130-055C-E1BB-F87B-E1B6CFE7EAD3}"/>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4044" y="5989165"/>
            <a:ext cx="1468738" cy="7343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A85A42A4-0197-1329-485C-1DDDA0727697}"/>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8532" y="5972174"/>
            <a:ext cx="828942" cy="82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632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F4826AD5-69CC-829D-1C72-A93BD87C2450}"/>
              </a:ext>
            </a:extLst>
          </p:cNvPr>
          <p:cNvSpPr>
            <a:spLocks noGrp="1"/>
          </p:cNvSpPr>
          <p:nvPr>
            <p:ph type="title"/>
          </p:nvPr>
        </p:nvSpPr>
        <p:spPr>
          <a:xfrm>
            <a:off x="1188069" y="381935"/>
            <a:ext cx="4008583" cy="5974414"/>
          </a:xfrm>
        </p:spPr>
        <p:txBody>
          <a:bodyPr anchor="ctr">
            <a:normAutofit/>
          </a:bodyPr>
          <a:lstStyle/>
          <a:p>
            <a:r>
              <a:rPr lang="en-GB" sz="8000" dirty="0">
                <a:solidFill>
                  <a:srgbClr val="FFFFFF"/>
                </a:solidFill>
              </a:rPr>
              <a:t>Referrals</a:t>
            </a:r>
            <a:endParaRPr lang="en-GB" sz="2400" dirty="0">
              <a:solidFill>
                <a:srgbClr val="FFFFFF"/>
              </a:solidFill>
            </a:endParaRPr>
          </a:p>
        </p:txBody>
      </p:sp>
      <p:grpSp>
        <p:nvGrpSpPr>
          <p:cNvPr id="13" name="Group 12">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dirty="0"/>
            </a:p>
          </p:txBody>
        </p:sp>
        <p:sp>
          <p:nvSpPr>
            <p:cNvPr id="1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dirty="0"/>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90807714-A153-CBF1-7DD9-853786139B64}"/>
              </a:ext>
            </a:extLst>
          </p:cNvPr>
          <p:cNvSpPr>
            <a:spLocks noGrp="1"/>
          </p:cNvSpPr>
          <p:nvPr>
            <p:ph idx="1"/>
          </p:nvPr>
        </p:nvSpPr>
        <p:spPr>
          <a:xfrm>
            <a:off x="6495640" y="164717"/>
            <a:ext cx="4771607" cy="5837949"/>
          </a:xfrm>
        </p:spPr>
        <p:txBody>
          <a:bodyPr anchor="ctr">
            <a:normAutofit/>
          </a:bodyPr>
          <a:lstStyle/>
          <a:p>
            <a:pPr>
              <a:spcBef>
                <a:spcPts val="600"/>
              </a:spcBef>
              <a:spcAft>
                <a:spcPts val="600"/>
              </a:spcAft>
            </a:pPr>
            <a:r>
              <a:rPr lang="en-GB" sz="2000" dirty="0">
                <a:solidFill>
                  <a:schemeClr val="tx1">
                    <a:alpha val="80000"/>
                  </a:schemeClr>
                </a:solidFill>
                <a:effectLst/>
                <a:latin typeface="+mj-lt"/>
                <a:ea typeface="Calibri" panose="020F0502020204030204" pitchFamily="34" charset="0"/>
              </a:rPr>
              <a:t>A referral into the Vulnerability Pathway is initiated by the organisation that identifies that current attempts to support a vulnerable adult are not working. </a:t>
            </a:r>
          </a:p>
          <a:p>
            <a:pPr>
              <a:spcBef>
                <a:spcPts val="600"/>
              </a:spcBef>
              <a:spcAft>
                <a:spcPts val="600"/>
              </a:spcAft>
            </a:pPr>
            <a:r>
              <a:rPr lang="en-GB" sz="2000" dirty="0">
                <a:solidFill>
                  <a:schemeClr val="tx1">
                    <a:alpha val="80000"/>
                  </a:schemeClr>
                </a:solidFill>
                <a:effectLst/>
                <a:latin typeface="+mj-lt"/>
                <a:ea typeface="Calibri" panose="020F0502020204030204" pitchFamily="34" charset="0"/>
              </a:rPr>
              <a:t>Only cases that are referred using the official Vulnerability Pathway Referral Form will be considered.</a:t>
            </a:r>
          </a:p>
          <a:p>
            <a:pPr>
              <a:spcBef>
                <a:spcPts val="600"/>
              </a:spcBef>
              <a:spcAft>
                <a:spcPts val="600"/>
              </a:spcAft>
            </a:pPr>
            <a:r>
              <a:rPr lang="en-GB" sz="2000" dirty="0">
                <a:solidFill>
                  <a:schemeClr val="tx1">
                    <a:alpha val="80000"/>
                  </a:schemeClr>
                </a:solidFill>
                <a:effectLst/>
                <a:latin typeface="+mj-lt"/>
                <a:ea typeface="Calibri" panose="020F0502020204030204" pitchFamily="34" charset="0"/>
              </a:rPr>
              <a:t>Fully completed referrals are to be submitted to: vulnerability.referrals@rotherham.gov.uk</a:t>
            </a:r>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74C15C4-D631-D5D7-72D0-25EDB8380737}"/>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2883"/>
          <a:stretch/>
        </p:blipFill>
        <p:spPr bwMode="auto">
          <a:xfrm>
            <a:off x="0" y="5589917"/>
            <a:ext cx="12192000" cy="12680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outh Yorkshire Police: dedication to diversity and inclusion | Texthelp">
            <a:extLst>
              <a:ext uri="{FF2B5EF4-FFF2-40B4-BE49-F238E27FC236}">
                <a16:creationId xmlns:a16="http://schemas.microsoft.com/office/drawing/2014/main" id="{BD06C973-04C0-C1BC-1FAB-95949DBE00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5997" y="5989164"/>
            <a:ext cx="2039917" cy="7343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BFA251AB-4AB7-0880-50F1-A579FC1B8379}"/>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4044" y="5989165"/>
            <a:ext cx="1468738" cy="7343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7AE1C842-9D86-5CBD-637A-1A3A2DAC51E2}"/>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8532" y="5972174"/>
            <a:ext cx="828942" cy="82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837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E7F8677-6B4E-5878-35A4-D8F059A917CD}"/>
              </a:ext>
              <a:ext uri="{C183D7F6-B498-43B3-948B-1728B52AA6E4}">
                <adec:decorative xmlns:adec="http://schemas.microsoft.com/office/drawing/2017/decorative" val="1"/>
              </a:ext>
            </a:extLst>
          </p:cNvPr>
          <p:cNvGrpSpPr/>
          <p:nvPr/>
        </p:nvGrpSpPr>
        <p:grpSpPr>
          <a:xfrm>
            <a:off x="933905" y="-124969"/>
            <a:ext cx="10651370" cy="6982969"/>
            <a:chOff x="933905" y="-124969"/>
            <a:chExt cx="10651370" cy="6982969"/>
          </a:xfrm>
        </p:grpSpPr>
        <p:pic>
          <p:nvPicPr>
            <p:cNvPr id="3" name="Picture 2">
              <a:extLst>
                <a:ext uri="{FF2B5EF4-FFF2-40B4-BE49-F238E27FC236}">
                  <a16:creationId xmlns:a16="http://schemas.microsoft.com/office/drawing/2014/main" id="{97C95816-F0FB-EAA6-51BB-BC6F3862CE7A}"/>
                </a:ext>
              </a:extLst>
            </p:cNvPr>
            <p:cNvPicPr>
              <a:picLocks noChangeAspect="1"/>
            </p:cNvPicPr>
            <p:nvPr/>
          </p:nvPicPr>
          <p:blipFill>
            <a:blip r:embed="rId3"/>
            <a:stretch>
              <a:fillRect/>
            </a:stretch>
          </p:blipFill>
          <p:spPr>
            <a:xfrm>
              <a:off x="933905" y="-124969"/>
              <a:ext cx="10324189" cy="6982969"/>
            </a:xfrm>
            <a:prstGeom prst="rect">
              <a:avLst/>
            </a:prstGeom>
          </p:spPr>
        </p:pic>
        <p:sp>
          <p:nvSpPr>
            <p:cNvPr id="2" name="Rectangle 1">
              <a:extLst>
                <a:ext uri="{FF2B5EF4-FFF2-40B4-BE49-F238E27FC236}">
                  <a16:creationId xmlns:a16="http://schemas.microsoft.com/office/drawing/2014/main" id="{BA214B4B-36D8-657C-FC4B-F686E71FD0D8}"/>
                </a:ext>
              </a:extLst>
            </p:cNvPr>
            <p:cNvSpPr/>
            <p:nvPr/>
          </p:nvSpPr>
          <p:spPr>
            <a:xfrm>
              <a:off x="5883215" y="5727940"/>
              <a:ext cx="5702060" cy="10696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 name="Title 4">
            <a:extLst>
              <a:ext uri="{FF2B5EF4-FFF2-40B4-BE49-F238E27FC236}">
                <a16:creationId xmlns:a16="http://schemas.microsoft.com/office/drawing/2014/main" id="{FDC535FC-E24F-B621-6AF7-235D82A616FD}"/>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Vulnerability Pathway </a:t>
            </a:r>
          </a:p>
        </p:txBody>
      </p:sp>
    </p:spTree>
    <p:extLst>
      <p:ext uri="{BB962C8B-B14F-4D97-AF65-F5344CB8AC3E}">
        <p14:creationId xmlns:p14="http://schemas.microsoft.com/office/powerpoint/2010/main" val="571057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F4826AD5-69CC-829D-1C72-A93BD87C2450}"/>
              </a:ext>
            </a:extLst>
          </p:cNvPr>
          <p:cNvSpPr>
            <a:spLocks noGrp="1"/>
          </p:cNvSpPr>
          <p:nvPr>
            <p:ph type="title"/>
          </p:nvPr>
        </p:nvSpPr>
        <p:spPr>
          <a:xfrm>
            <a:off x="1188069" y="381935"/>
            <a:ext cx="4008583" cy="5974414"/>
          </a:xfrm>
        </p:spPr>
        <p:txBody>
          <a:bodyPr anchor="ctr">
            <a:normAutofit/>
          </a:bodyPr>
          <a:lstStyle/>
          <a:p>
            <a:r>
              <a:rPr lang="en-GB" sz="6600" dirty="0">
                <a:solidFill>
                  <a:srgbClr val="FFFFFF"/>
                </a:solidFill>
              </a:rPr>
              <a:t>VARM &amp; Section 42</a:t>
            </a:r>
            <a:endParaRPr lang="en-GB" sz="2400" dirty="0">
              <a:solidFill>
                <a:srgbClr val="FFFFFF"/>
              </a:solidFill>
            </a:endParaRPr>
          </a:p>
        </p:txBody>
      </p:sp>
      <p:grpSp>
        <p:nvGrpSpPr>
          <p:cNvPr id="13" name="Group 12">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dirty="0"/>
            </a:p>
          </p:txBody>
        </p:sp>
        <p:sp>
          <p:nvSpPr>
            <p:cNvPr id="1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dirty="0"/>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90807714-A153-CBF1-7DD9-853786139B64}"/>
              </a:ext>
            </a:extLst>
          </p:cNvPr>
          <p:cNvSpPr>
            <a:spLocks noGrp="1"/>
          </p:cNvSpPr>
          <p:nvPr>
            <p:ph idx="1"/>
          </p:nvPr>
        </p:nvSpPr>
        <p:spPr>
          <a:xfrm>
            <a:off x="5892337" y="167747"/>
            <a:ext cx="6219150" cy="2627211"/>
          </a:xfrm>
        </p:spPr>
        <p:txBody>
          <a:bodyPr anchor="ctr">
            <a:normAutofit/>
          </a:bodyPr>
          <a:lstStyle/>
          <a:p>
            <a:pPr>
              <a:lnSpc>
                <a:spcPct val="115000"/>
              </a:lnSpc>
              <a:spcAft>
                <a:spcPts val="800"/>
              </a:spcAft>
            </a:pPr>
            <a:r>
              <a:rPr lang="en-GB" sz="1500" kern="100" dirty="0">
                <a:effectLst/>
                <a:latin typeface="+mj-lt"/>
                <a:ea typeface="Aptos" panose="020B0004020202020204" pitchFamily="34" charset="0"/>
                <a:cs typeface="Arial" panose="020B0604020202020204" pitchFamily="34" charset="0"/>
              </a:rPr>
              <a:t>There will be instances when an adult has eligible care and support needs and presents with additional complexities, such as – substance use, mental health, historical or current exploitation. This will be considered on a case-by-case basis and a partnership decision will be made regarding whether it is more appropriate to manage the case under VARMM.</a:t>
            </a:r>
          </a:p>
          <a:p>
            <a:pPr>
              <a:lnSpc>
                <a:spcPct val="115000"/>
              </a:lnSpc>
              <a:spcAft>
                <a:spcPts val="800"/>
              </a:spcAft>
            </a:pPr>
            <a:r>
              <a:rPr lang="en-GB" sz="1500" dirty="0">
                <a:latin typeface="+mj-lt"/>
                <a:cs typeface="Arial" panose="020B0604020202020204" pitchFamily="34" charset="0"/>
              </a:rPr>
              <a:t>Complex, high-risk cases are not to be managed by 2 process, it is either Safeguarding Adults or the Vulnerability Pathway.</a:t>
            </a:r>
          </a:p>
          <a:p>
            <a:pPr>
              <a:spcBef>
                <a:spcPts val="600"/>
              </a:spcBef>
              <a:spcAft>
                <a:spcPts val="600"/>
              </a:spcAft>
            </a:pPr>
            <a:endParaRPr lang="en-GB" sz="1600" dirty="0">
              <a:effectLst/>
              <a:latin typeface="+mj-lt"/>
              <a:ea typeface="Calibri" panose="020F0502020204030204" pitchFamily="34" charset="0"/>
            </a:endParaRPr>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74C15C4-D631-D5D7-72D0-25EDB8380737}"/>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2883"/>
          <a:stretch/>
        </p:blipFill>
        <p:spPr bwMode="auto">
          <a:xfrm>
            <a:off x="0" y="5589917"/>
            <a:ext cx="12192000" cy="12680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30944D5-B5FD-BA50-D6F5-3996A871BEDB}"/>
              </a:ext>
              <a:ext uri="{C183D7F6-B498-43B3-948B-1728B52AA6E4}">
                <adec:decorative xmlns:adec="http://schemas.microsoft.com/office/drawing/2017/decorative" val="1"/>
              </a:ext>
            </a:extLst>
          </p:cNvPr>
          <p:cNvPicPr>
            <a:picLocks noChangeAspect="1"/>
          </p:cNvPicPr>
          <p:nvPr/>
        </p:nvPicPr>
        <p:blipFill>
          <a:blip r:embed="rId4"/>
          <a:srcRect t="5839"/>
          <a:stretch/>
        </p:blipFill>
        <p:spPr>
          <a:xfrm>
            <a:off x="6852980" y="2488097"/>
            <a:ext cx="3936260" cy="3408682"/>
          </a:xfrm>
          <a:prstGeom prst="rect">
            <a:avLst/>
          </a:prstGeom>
        </p:spPr>
      </p:pic>
      <p:pic>
        <p:nvPicPr>
          <p:cNvPr id="6" name="Picture 5" descr="South Yorkshire Police: dedication to diversity and inclusion | Texthelp">
            <a:extLst>
              <a:ext uri="{FF2B5EF4-FFF2-40B4-BE49-F238E27FC236}">
                <a16:creationId xmlns:a16="http://schemas.microsoft.com/office/drawing/2014/main" id="{C37612D9-9248-E1E2-E3A7-A4E58E6789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5997" y="5989164"/>
            <a:ext cx="2039917" cy="7343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CB9AE89F-1533-F395-877E-FC8C13D31A79}"/>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4044" y="5989165"/>
            <a:ext cx="1468738" cy="7343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D790DC23-E487-236A-EB83-0D6C5F982C42}"/>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8532" y="5972174"/>
            <a:ext cx="828942" cy="82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502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F4826AD5-69CC-829D-1C72-A93BD87C2450}"/>
              </a:ext>
            </a:extLst>
          </p:cNvPr>
          <p:cNvSpPr>
            <a:spLocks noGrp="1"/>
          </p:cNvSpPr>
          <p:nvPr>
            <p:ph type="title"/>
          </p:nvPr>
        </p:nvSpPr>
        <p:spPr>
          <a:xfrm>
            <a:off x="1188069" y="381935"/>
            <a:ext cx="4008583" cy="5974414"/>
          </a:xfrm>
        </p:spPr>
        <p:txBody>
          <a:bodyPr anchor="ctr">
            <a:normAutofit/>
          </a:bodyPr>
          <a:lstStyle/>
          <a:p>
            <a:r>
              <a:rPr lang="en-GB" sz="6600" dirty="0">
                <a:solidFill>
                  <a:srgbClr val="FFFFFF"/>
                </a:solidFill>
              </a:rPr>
              <a:t>Case Example -  </a:t>
            </a:r>
            <a:br>
              <a:rPr lang="en-GB" sz="6600" dirty="0">
                <a:solidFill>
                  <a:srgbClr val="FFFFFF"/>
                </a:solidFill>
              </a:rPr>
            </a:br>
            <a:r>
              <a:rPr lang="en-GB" sz="6600" dirty="0">
                <a:solidFill>
                  <a:srgbClr val="FFFFFF"/>
                </a:solidFill>
              </a:rPr>
              <a:t>David </a:t>
            </a:r>
            <a:endParaRPr lang="en-GB" sz="2400" dirty="0"/>
          </a:p>
        </p:txBody>
      </p:sp>
      <p:grpSp>
        <p:nvGrpSpPr>
          <p:cNvPr id="13" name="Group 12">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dirty="0"/>
            </a:p>
          </p:txBody>
        </p:sp>
        <p:sp>
          <p:nvSpPr>
            <p:cNvPr id="1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dirty="0"/>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90807714-A153-CBF1-7DD9-853786139B64}"/>
              </a:ext>
            </a:extLst>
          </p:cNvPr>
          <p:cNvSpPr>
            <a:spLocks noGrp="1"/>
          </p:cNvSpPr>
          <p:nvPr>
            <p:ph idx="1"/>
          </p:nvPr>
        </p:nvSpPr>
        <p:spPr>
          <a:xfrm>
            <a:off x="6208719" y="438716"/>
            <a:ext cx="5377443" cy="5837949"/>
          </a:xfrm>
        </p:spPr>
        <p:txBody>
          <a:bodyPr anchor="ctr">
            <a:normAutofit/>
          </a:bodyPr>
          <a:lstStyle/>
          <a:p>
            <a:pPr>
              <a:spcBef>
                <a:spcPts val="600"/>
              </a:spcBef>
              <a:spcAft>
                <a:spcPts val="600"/>
              </a:spcAft>
            </a:pPr>
            <a:r>
              <a:rPr lang="en-GB" sz="2000" dirty="0">
                <a:effectLst/>
                <a:latin typeface="+mj-lt"/>
                <a:ea typeface="Calibri" panose="020F0502020204030204" pitchFamily="34" charset="0"/>
              </a:rPr>
              <a:t>Referred to </a:t>
            </a:r>
            <a:r>
              <a:rPr lang="en-GB" sz="2000" dirty="0">
                <a:latin typeface="+mj-lt"/>
                <a:ea typeface="Calibri" panose="020F0502020204030204" pitchFamily="34" charset="0"/>
              </a:rPr>
              <a:t>Complex Lives in 2022 </a:t>
            </a:r>
          </a:p>
          <a:p>
            <a:pPr>
              <a:spcBef>
                <a:spcPts val="600"/>
              </a:spcBef>
              <a:spcAft>
                <a:spcPts val="600"/>
              </a:spcAft>
            </a:pPr>
            <a:r>
              <a:rPr lang="en-GB" sz="2000" dirty="0">
                <a:latin typeface="+mj-lt"/>
                <a:ea typeface="Calibri" panose="020F0502020204030204" pitchFamily="34" charset="0"/>
              </a:rPr>
              <a:t>Physical assaults </a:t>
            </a:r>
          </a:p>
          <a:p>
            <a:pPr>
              <a:spcBef>
                <a:spcPts val="600"/>
              </a:spcBef>
              <a:spcAft>
                <a:spcPts val="600"/>
              </a:spcAft>
            </a:pPr>
            <a:r>
              <a:rPr lang="en-GB" sz="2000" dirty="0">
                <a:effectLst/>
                <a:latin typeface="+mj-lt"/>
                <a:ea typeface="Calibri" panose="020F0502020204030204" pitchFamily="34" charset="0"/>
              </a:rPr>
              <a:t>Exploitation</a:t>
            </a:r>
            <a:r>
              <a:rPr lang="en-GB" sz="2000" dirty="0">
                <a:latin typeface="+mj-lt"/>
                <a:ea typeface="Calibri" panose="020F0502020204030204" pitchFamily="34" charset="0"/>
              </a:rPr>
              <a:t> &amp; cuckooing </a:t>
            </a:r>
          </a:p>
          <a:p>
            <a:pPr>
              <a:spcBef>
                <a:spcPts val="600"/>
              </a:spcBef>
              <a:spcAft>
                <a:spcPts val="600"/>
              </a:spcAft>
            </a:pPr>
            <a:r>
              <a:rPr lang="en-GB" sz="2000" dirty="0">
                <a:latin typeface="+mj-lt"/>
                <a:ea typeface="Calibri" panose="020F0502020204030204" pitchFamily="34" charset="0"/>
              </a:rPr>
              <a:t>Alcohol use &amp; recovery </a:t>
            </a:r>
          </a:p>
          <a:p>
            <a:pPr>
              <a:spcBef>
                <a:spcPts val="600"/>
              </a:spcBef>
              <a:spcAft>
                <a:spcPts val="600"/>
              </a:spcAft>
            </a:pPr>
            <a:r>
              <a:rPr lang="en-GB" sz="2000" dirty="0">
                <a:latin typeface="+mj-lt"/>
                <a:ea typeface="Calibri" panose="020F0502020204030204" pitchFamily="34" charset="0"/>
              </a:rPr>
              <a:t>VARM meetings </a:t>
            </a:r>
          </a:p>
          <a:p>
            <a:pPr>
              <a:spcBef>
                <a:spcPts val="600"/>
              </a:spcBef>
              <a:spcAft>
                <a:spcPts val="600"/>
              </a:spcAft>
            </a:pPr>
            <a:r>
              <a:rPr lang="en-GB" sz="2000" dirty="0">
                <a:latin typeface="+mj-lt"/>
                <a:ea typeface="Calibri" panose="020F0502020204030204" pitchFamily="34" charset="0"/>
              </a:rPr>
              <a:t>Multi-agency approach &amp; joint visits </a:t>
            </a:r>
          </a:p>
          <a:p>
            <a:pPr>
              <a:spcBef>
                <a:spcPts val="600"/>
              </a:spcBef>
              <a:spcAft>
                <a:spcPts val="600"/>
              </a:spcAft>
            </a:pPr>
            <a:r>
              <a:rPr lang="en-GB" sz="2000" dirty="0">
                <a:latin typeface="+mj-lt"/>
                <a:ea typeface="Calibri" panose="020F0502020204030204" pitchFamily="34" charset="0"/>
              </a:rPr>
              <a:t>Practical support </a:t>
            </a:r>
          </a:p>
          <a:p>
            <a:pPr>
              <a:spcBef>
                <a:spcPts val="600"/>
              </a:spcBef>
              <a:spcAft>
                <a:spcPts val="600"/>
              </a:spcAft>
            </a:pPr>
            <a:r>
              <a:rPr lang="en-GB" sz="2000" dirty="0">
                <a:latin typeface="+mj-lt"/>
                <a:ea typeface="Calibri" panose="020F0502020204030204" pitchFamily="34" charset="0"/>
              </a:rPr>
              <a:t>Sense of safety </a:t>
            </a:r>
          </a:p>
          <a:p>
            <a:pPr>
              <a:spcBef>
                <a:spcPts val="600"/>
              </a:spcBef>
              <a:spcAft>
                <a:spcPts val="600"/>
              </a:spcAft>
            </a:pPr>
            <a:r>
              <a:rPr lang="en-GB" sz="2000" dirty="0">
                <a:latin typeface="+mj-lt"/>
                <a:ea typeface="Calibri" panose="020F0502020204030204" pitchFamily="34" charset="0"/>
              </a:rPr>
              <a:t>Mum – “he looks like my lad again” </a:t>
            </a:r>
          </a:p>
          <a:p>
            <a:pPr>
              <a:spcBef>
                <a:spcPts val="600"/>
              </a:spcBef>
              <a:spcAft>
                <a:spcPts val="600"/>
              </a:spcAft>
            </a:pPr>
            <a:r>
              <a:rPr lang="en-GB" sz="2000" dirty="0">
                <a:latin typeface="+mj-lt"/>
                <a:ea typeface="Calibri" panose="020F0502020204030204" pitchFamily="34" charset="0"/>
              </a:rPr>
              <a:t>Closed to services in 2023 </a:t>
            </a:r>
          </a:p>
          <a:p>
            <a:pPr>
              <a:spcBef>
                <a:spcPts val="600"/>
              </a:spcBef>
              <a:spcAft>
                <a:spcPts val="600"/>
              </a:spcAft>
            </a:pPr>
            <a:r>
              <a:rPr lang="en-GB" sz="2000" dirty="0">
                <a:latin typeface="+mj-lt"/>
                <a:ea typeface="Calibri" panose="020F0502020204030204" pitchFamily="34" charset="0"/>
              </a:rPr>
              <a:t>No re-referrals</a:t>
            </a:r>
          </a:p>
          <a:p>
            <a:pPr>
              <a:spcBef>
                <a:spcPts val="600"/>
              </a:spcBef>
              <a:spcAft>
                <a:spcPts val="600"/>
              </a:spcAft>
            </a:pPr>
            <a:endParaRPr lang="en-GB" sz="2000" dirty="0">
              <a:latin typeface="+mj-lt"/>
              <a:ea typeface="Calibri" panose="020F0502020204030204" pitchFamily="34" charset="0"/>
            </a:endParaRPr>
          </a:p>
          <a:p>
            <a:pPr>
              <a:spcBef>
                <a:spcPts val="600"/>
              </a:spcBef>
              <a:spcAft>
                <a:spcPts val="600"/>
              </a:spcAft>
            </a:pPr>
            <a:endParaRPr lang="en-GB" sz="2000" dirty="0">
              <a:effectLst/>
              <a:latin typeface="+mj-lt"/>
              <a:ea typeface="Calibri" panose="020F0502020204030204" pitchFamily="34" charset="0"/>
            </a:endParaRPr>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74C15C4-D631-D5D7-72D0-25EDB8380737}"/>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2883"/>
          <a:stretch/>
        </p:blipFill>
        <p:spPr bwMode="auto">
          <a:xfrm>
            <a:off x="0" y="5589917"/>
            <a:ext cx="12192000" cy="12680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outh Yorkshire Police: dedication to diversity and inclusion | Texthelp">
            <a:extLst>
              <a:ext uri="{FF2B5EF4-FFF2-40B4-BE49-F238E27FC236}">
                <a16:creationId xmlns:a16="http://schemas.microsoft.com/office/drawing/2014/main" id="{CDABFD00-C8FF-4B10-0ABB-75D4B1FB5E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5997" y="5989164"/>
            <a:ext cx="2039917" cy="7343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49BFA8F4-BC35-BC17-CA13-167315617F0E}"/>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4044" y="5989165"/>
            <a:ext cx="1468738" cy="7343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C53F92B6-4992-CFC8-E02B-54FE06B4923A}"/>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8532" y="5972174"/>
            <a:ext cx="828942" cy="82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741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16A4C28E-EB3D-8740-2692-2B5730165C44}"/>
              </a:ext>
            </a:extLst>
          </p:cNvPr>
          <p:cNvSpPr>
            <a:spLocks noGrp="1"/>
          </p:cNvSpPr>
          <p:nvPr>
            <p:ph type="ctrTitle"/>
          </p:nvPr>
        </p:nvSpPr>
        <p:spPr>
          <a:xfrm>
            <a:off x="3880430" y="583345"/>
            <a:ext cx="7160357" cy="4164820"/>
          </a:xfrm>
        </p:spPr>
        <p:txBody>
          <a:bodyPr anchor="t">
            <a:normAutofit/>
          </a:bodyPr>
          <a:lstStyle/>
          <a:p>
            <a:pPr algn="r"/>
            <a:r>
              <a:rPr lang="en-GB" sz="9600" dirty="0">
                <a:solidFill>
                  <a:srgbClr val="FFFFFF"/>
                </a:solidFill>
              </a:rPr>
              <a:t>Operation Stovewood</a:t>
            </a:r>
            <a:endParaRPr lang="en-GB" sz="8000" dirty="0">
              <a:solidFill>
                <a:srgbClr val="FFFFFF"/>
              </a:solidFill>
            </a:endParaRPr>
          </a:p>
        </p:txBody>
      </p:sp>
      <p:sp>
        <p:nvSpPr>
          <p:cNvPr id="3" name="Subtitle 2">
            <a:extLst>
              <a:ext uri="{FF2B5EF4-FFF2-40B4-BE49-F238E27FC236}">
                <a16:creationId xmlns:a16="http://schemas.microsoft.com/office/drawing/2014/main" id="{A5BCC427-A761-123C-F052-600742211D5C}"/>
              </a:ext>
            </a:extLst>
          </p:cNvPr>
          <p:cNvSpPr>
            <a:spLocks noGrp="1"/>
          </p:cNvSpPr>
          <p:nvPr>
            <p:ph type="subTitle" idx="1"/>
          </p:nvPr>
        </p:nvSpPr>
        <p:spPr>
          <a:xfrm>
            <a:off x="1208228" y="5972174"/>
            <a:ext cx="8578699" cy="504825"/>
          </a:xfrm>
        </p:spPr>
        <p:txBody>
          <a:bodyPr>
            <a:normAutofit/>
          </a:bodyPr>
          <a:lstStyle/>
          <a:p>
            <a:pPr algn="l"/>
            <a:endParaRPr lang="en-GB" sz="2000" dirty="0">
              <a:solidFill>
                <a:srgbClr val="FFFFFF"/>
              </a:solidFill>
            </a:endParaRPr>
          </a:p>
        </p:txBody>
      </p:sp>
      <p:sp>
        <p:nvSpPr>
          <p:cNvPr id="11"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dirty="0">
              <a:solidFill>
                <a:srgbClr val="FFFFFF"/>
              </a:solidFill>
            </a:endParaRPr>
          </a:p>
        </p:txBody>
      </p:sp>
      <p:sp>
        <p:nvSpPr>
          <p:cNvPr id="13"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dirty="0">
              <a:solidFill>
                <a:srgbClr val="FFFFFF"/>
              </a:solidFill>
            </a:endParaRPr>
          </a:p>
        </p:txBody>
      </p:sp>
      <p:sp>
        <p:nvSpPr>
          <p:cNvPr id="15"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dirty="0">
              <a:solidFill>
                <a:srgbClr val="FFFFFF"/>
              </a:solidFill>
            </a:endParaRPr>
          </a:p>
        </p:txBody>
      </p:sp>
      <p:cxnSp>
        <p:nvCxnSpPr>
          <p:cNvPr id="17" name="Straight Connector 1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9"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dirty="0">
              <a:solidFill>
                <a:srgbClr val="FFFFFF"/>
              </a:solidFill>
            </a:endParaRPr>
          </a:p>
        </p:txBody>
      </p:sp>
      <p:sp>
        <p:nvSpPr>
          <p:cNvPr id="21"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dirty="0">
              <a:solidFill>
                <a:srgbClr val="FFFFFF"/>
              </a:solidFill>
            </a:endParaRPr>
          </a:p>
        </p:txBody>
      </p:sp>
      <p:sp>
        <p:nvSpPr>
          <p:cNvPr id="23"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dirty="0">
              <a:solidFill>
                <a:srgbClr val="FFFFFF"/>
              </a:solidFill>
            </a:endParaRPr>
          </a:p>
        </p:txBody>
      </p:sp>
      <p:pic>
        <p:nvPicPr>
          <p:cNvPr id="4" name="Picture 3">
            <a:extLst>
              <a:ext uri="{FF2B5EF4-FFF2-40B4-BE49-F238E27FC236}">
                <a16:creationId xmlns:a16="http://schemas.microsoft.com/office/drawing/2014/main" id="{976CC6D1-18DE-514F-7AFC-DF93B549D20E}"/>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2883"/>
          <a:stretch/>
        </p:blipFill>
        <p:spPr bwMode="auto">
          <a:xfrm>
            <a:off x="0" y="5589917"/>
            <a:ext cx="12192000" cy="12680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outh Yorkshire Police: dedication to diversity and inclusion | Texthelp">
            <a:extLst>
              <a:ext uri="{FF2B5EF4-FFF2-40B4-BE49-F238E27FC236}">
                <a16:creationId xmlns:a16="http://schemas.microsoft.com/office/drawing/2014/main" id="{4DA89FA0-B758-7BBC-235C-E3312FD797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5997" y="5989164"/>
            <a:ext cx="2039917" cy="7343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FF7F2EAF-B0F7-BB71-9C01-B02CA4113F5D}"/>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4044" y="5989165"/>
            <a:ext cx="1468738" cy="7343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62F1A802-8AAB-F0F3-AF1E-EA33F5F932E4}"/>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8532" y="5972174"/>
            <a:ext cx="828942" cy="82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49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F4826AD5-69CC-829D-1C72-A93BD87C2450}"/>
              </a:ext>
            </a:extLst>
          </p:cNvPr>
          <p:cNvSpPr>
            <a:spLocks noGrp="1"/>
          </p:cNvSpPr>
          <p:nvPr>
            <p:ph type="title"/>
          </p:nvPr>
        </p:nvSpPr>
        <p:spPr>
          <a:xfrm>
            <a:off x="1188069" y="381935"/>
            <a:ext cx="4008583" cy="5974414"/>
          </a:xfrm>
        </p:spPr>
        <p:txBody>
          <a:bodyPr anchor="ctr">
            <a:normAutofit/>
          </a:bodyPr>
          <a:lstStyle/>
          <a:p>
            <a:r>
              <a:rPr lang="en-GB" sz="6600" dirty="0">
                <a:solidFill>
                  <a:srgbClr val="FFFFFF"/>
                </a:solidFill>
              </a:rPr>
              <a:t>Operation Stovewood.</a:t>
            </a:r>
            <a:endParaRPr lang="en-GB" sz="2400" dirty="0"/>
          </a:p>
        </p:txBody>
      </p:sp>
      <p:grpSp>
        <p:nvGrpSpPr>
          <p:cNvPr id="13" name="Group 12">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dirty="0"/>
            </a:p>
          </p:txBody>
        </p:sp>
        <p:sp>
          <p:nvSpPr>
            <p:cNvPr id="1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dirty="0"/>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90807714-A153-CBF1-7DD9-853786139B64}"/>
              </a:ext>
            </a:extLst>
          </p:cNvPr>
          <p:cNvSpPr>
            <a:spLocks noGrp="1"/>
          </p:cNvSpPr>
          <p:nvPr>
            <p:ph idx="1"/>
          </p:nvPr>
        </p:nvSpPr>
        <p:spPr>
          <a:xfrm>
            <a:off x="6297233" y="386009"/>
            <a:ext cx="4771607" cy="5837949"/>
          </a:xfrm>
        </p:spPr>
        <p:txBody>
          <a:bodyPr anchor="ctr">
            <a:normAutofit/>
          </a:bodyPr>
          <a:lstStyle/>
          <a:p>
            <a:pPr>
              <a:spcBef>
                <a:spcPts val="600"/>
              </a:spcBef>
              <a:spcAft>
                <a:spcPts val="600"/>
              </a:spcAft>
            </a:pPr>
            <a:r>
              <a:rPr lang="en-GB" sz="1800" dirty="0">
                <a:effectLst/>
                <a:latin typeface="+mj-lt"/>
                <a:ea typeface="Calibri" panose="020F0502020204030204" pitchFamily="34" charset="0"/>
              </a:rPr>
              <a:t>We have developed ‘excellent’ working relationships with colleagues from the NCA and alongside other partners developed a bespoke MDT process for victims</a:t>
            </a:r>
            <a:r>
              <a:rPr lang="en-GB" sz="1800" dirty="0">
                <a:latin typeface="+mj-lt"/>
                <a:ea typeface="Calibri" panose="020F0502020204030204" pitchFamily="34" charset="0"/>
              </a:rPr>
              <a:t> and survivors. </a:t>
            </a:r>
            <a:endParaRPr lang="en-GB" sz="1800" dirty="0">
              <a:effectLst/>
              <a:latin typeface="+mj-lt"/>
              <a:ea typeface="Calibri" panose="020F0502020204030204" pitchFamily="34" charset="0"/>
            </a:endParaRPr>
          </a:p>
          <a:p>
            <a:pPr>
              <a:spcBef>
                <a:spcPts val="600"/>
              </a:spcBef>
              <a:spcAft>
                <a:spcPts val="600"/>
              </a:spcAft>
            </a:pPr>
            <a:r>
              <a:rPr lang="en-GB" sz="1800" dirty="0">
                <a:latin typeface="+mj-lt"/>
                <a:ea typeface="Calibri" panose="020F0502020204030204" pitchFamily="34" charset="0"/>
              </a:rPr>
              <a:t>The MDT process has been led by the Trauma and Resilience Service and consists of;</a:t>
            </a:r>
          </a:p>
          <a:p>
            <a:pPr lvl="1">
              <a:spcBef>
                <a:spcPts val="600"/>
              </a:spcBef>
              <a:spcAft>
                <a:spcPts val="600"/>
              </a:spcAft>
            </a:pPr>
            <a:r>
              <a:rPr lang="en-GB" sz="1400" dirty="0">
                <a:effectLst/>
                <a:latin typeface="+mj-lt"/>
                <a:ea typeface="Calibri" panose="020F0502020204030204" pitchFamily="34" charset="0"/>
              </a:rPr>
              <a:t>The Trauma and Resilience Service</a:t>
            </a:r>
          </a:p>
          <a:p>
            <a:pPr lvl="1">
              <a:spcBef>
                <a:spcPts val="600"/>
              </a:spcBef>
              <a:spcAft>
                <a:spcPts val="600"/>
              </a:spcAft>
            </a:pPr>
            <a:r>
              <a:rPr lang="en-GB" sz="1400" dirty="0">
                <a:effectLst/>
                <a:latin typeface="+mj-lt"/>
                <a:ea typeface="Calibri" panose="020F0502020204030204" pitchFamily="34" charset="0"/>
              </a:rPr>
              <a:t>Independent Sexual Violence Advocates</a:t>
            </a:r>
          </a:p>
          <a:p>
            <a:pPr lvl="1">
              <a:spcBef>
                <a:spcPts val="600"/>
              </a:spcBef>
              <a:spcAft>
                <a:spcPts val="600"/>
              </a:spcAft>
            </a:pPr>
            <a:r>
              <a:rPr lang="en-GB" sz="1400" dirty="0">
                <a:effectLst/>
                <a:latin typeface="+mj-lt"/>
                <a:ea typeface="Calibri" panose="020F0502020204030204" pitchFamily="34" charset="0"/>
              </a:rPr>
              <a:t>Domestic Abuse </a:t>
            </a:r>
            <a:r>
              <a:rPr lang="en-GB" sz="1400" dirty="0">
                <a:latin typeface="+mj-lt"/>
                <a:ea typeface="Calibri" panose="020F0502020204030204" pitchFamily="34" charset="0"/>
              </a:rPr>
              <a:t>Workers (</a:t>
            </a:r>
            <a:r>
              <a:rPr lang="en-GB" sz="1400" dirty="0" err="1">
                <a:latin typeface="+mj-lt"/>
                <a:ea typeface="Calibri" panose="020F0502020204030204" pitchFamily="34" charset="0"/>
              </a:rPr>
              <a:t>Hopian</a:t>
            </a:r>
            <a:r>
              <a:rPr lang="en-GB" sz="1400" dirty="0">
                <a:latin typeface="+mj-lt"/>
                <a:ea typeface="Calibri" panose="020F0502020204030204" pitchFamily="34" charset="0"/>
              </a:rPr>
              <a:t>/DAAOS)</a:t>
            </a:r>
            <a:endParaRPr lang="en-GB" sz="1400" dirty="0">
              <a:effectLst/>
              <a:latin typeface="+mj-lt"/>
              <a:ea typeface="Calibri" panose="020F0502020204030204" pitchFamily="34" charset="0"/>
            </a:endParaRPr>
          </a:p>
          <a:p>
            <a:pPr lvl="1">
              <a:spcBef>
                <a:spcPts val="600"/>
              </a:spcBef>
              <a:spcAft>
                <a:spcPts val="600"/>
              </a:spcAft>
            </a:pPr>
            <a:r>
              <a:rPr lang="en-GB" sz="1400" dirty="0">
                <a:effectLst/>
                <a:latin typeface="+mj-lt"/>
                <a:ea typeface="Calibri" panose="020F0502020204030204" pitchFamily="34" charset="0"/>
              </a:rPr>
              <a:t>Complex Lives Team</a:t>
            </a:r>
          </a:p>
          <a:p>
            <a:pPr lvl="1">
              <a:spcBef>
                <a:spcPts val="600"/>
              </a:spcBef>
              <a:spcAft>
                <a:spcPts val="600"/>
              </a:spcAft>
            </a:pPr>
            <a:r>
              <a:rPr lang="en-GB" sz="1400" dirty="0">
                <a:latin typeface="+mj-lt"/>
                <a:ea typeface="Calibri" panose="020F0502020204030204" pitchFamily="34" charset="0"/>
              </a:rPr>
              <a:t>Vulnerable Adults Professional Lead</a:t>
            </a:r>
            <a:endParaRPr lang="en-GB" sz="1400" dirty="0">
              <a:effectLst/>
              <a:latin typeface="+mj-lt"/>
              <a:ea typeface="Calibri" panose="020F0502020204030204" pitchFamily="34" charset="0"/>
            </a:endParaRPr>
          </a:p>
          <a:p>
            <a:pPr lvl="1">
              <a:spcBef>
                <a:spcPts val="600"/>
              </a:spcBef>
              <a:spcAft>
                <a:spcPts val="600"/>
              </a:spcAft>
            </a:pPr>
            <a:r>
              <a:rPr lang="en-GB" sz="1400" dirty="0">
                <a:effectLst/>
                <a:latin typeface="+mj-lt"/>
                <a:ea typeface="Calibri" panose="020F0502020204030204" pitchFamily="34" charset="0"/>
              </a:rPr>
              <a:t>And any other agencies who may be working with the survivor, so With You, </a:t>
            </a:r>
            <a:r>
              <a:rPr lang="en-GB" sz="1400" dirty="0">
                <a:latin typeface="+mj-lt"/>
                <a:ea typeface="Calibri" panose="020F0502020204030204" pitchFamily="34" charset="0"/>
              </a:rPr>
              <a:t>RDASH</a:t>
            </a:r>
            <a:r>
              <a:rPr lang="en-GB" sz="1400" dirty="0">
                <a:effectLst/>
                <a:latin typeface="+mj-lt"/>
                <a:ea typeface="Calibri" panose="020F0502020204030204" pitchFamily="34" charset="0"/>
              </a:rPr>
              <a:t>, GROW, housing etc.</a:t>
            </a:r>
          </a:p>
          <a:p>
            <a:pPr>
              <a:spcBef>
                <a:spcPts val="600"/>
              </a:spcBef>
              <a:spcAft>
                <a:spcPts val="600"/>
              </a:spcAft>
            </a:pPr>
            <a:r>
              <a:rPr lang="en-GB" sz="1800" dirty="0">
                <a:latin typeface="+mj-lt"/>
                <a:ea typeface="Calibri" panose="020F0502020204030204" pitchFamily="34" charset="0"/>
              </a:rPr>
              <a:t>The MDTs have always been person-centred and solution focused.</a:t>
            </a:r>
            <a:endParaRPr lang="en-GB" sz="1800" dirty="0">
              <a:effectLst/>
              <a:latin typeface="+mj-lt"/>
              <a:ea typeface="Calibri" panose="020F0502020204030204" pitchFamily="34" charset="0"/>
            </a:endParaRPr>
          </a:p>
          <a:p>
            <a:pPr lvl="1">
              <a:spcBef>
                <a:spcPts val="600"/>
              </a:spcBef>
              <a:spcAft>
                <a:spcPts val="600"/>
              </a:spcAft>
            </a:pPr>
            <a:endParaRPr lang="en-GB" sz="1400" dirty="0">
              <a:effectLst/>
              <a:latin typeface="+mj-lt"/>
              <a:ea typeface="Calibri" panose="020F0502020204030204" pitchFamily="34" charset="0"/>
            </a:endParaRPr>
          </a:p>
          <a:p>
            <a:pPr marL="0" indent="0">
              <a:spcBef>
                <a:spcPts val="600"/>
              </a:spcBef>
              <a:spcAft>
                <a:spcPts val="600"/>
              </a:spcAft>
              <a:buNone/>
            </a:pPr>
            <a:endParaRPr lang="en-GB" sz="3600" dirty="0">
              <a:effectLst/>
              <a:latin typeface="+mj-lt"/>
              <a:ea typeface="Calibri" panose="020F0502020204030204" pitchFamily="34" charset="0"/>
            </a:endParaRPr>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74C15C4-D631-D5D7-72D0-25EDB8380737}"/>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2883"/>
          <a:stretch/>
        </p:blipFill>
        <p:spPr bwMode="auto">
          <a:xfrm>
            <a:off x="0" y="5589917"/>
            <a:ext cx="12192000" cy="12680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outh Yorkshire Police: dedication to diversity and inclusion | Texthelp">
            <a:extLst>
              <a:ext uri="{FF2B5EF4-FFF2-40B4-BE49-F238E27FC236}">
                <a16:creationId xmlns:a16="http://schemas.microsoft.com/office/drawing/2014/main" id="{4770A479-53D0-196A-260B-33F77787E5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5997" y="5989164"/>
            <a:ext cx="2039917" cy="7343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75040B23-E162-1E8D-6CED-B94D41298221}"/>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4044" y="5989165"/>
            <a:ext cx="1468738" cy="7343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93A347C4-8DA9-F93A-DE5F-4CD1D5CE17A5}"/>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8532" y="5972174"/>
            <a:ext cx="828942" cy="82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475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D3679768-CE6A-E8D0-4F98-26DDC3C406A2}"/>
              </a:ext>
            </a:extLst>
          </p:cNvPr>
          <p:cNvSpPr>
            <a:spLocks noGrp="1"/>
          </p:cNvSpPr>
          <p:nvPr>
            <p:ph type="title"/>
          </p:nvPr>
        </p:nvSpPr>
        <p:spPr>
          <a:xfrm>
            <a:off x="1188069" y="381935"/>
            <a:ext cx="4341463" cy="5974414"/>
          </a:xfrm>
        </p:spPr>
        <p:txBody>
          <a:bodyPr anchor="ctr">
            <a:normAutofit/>
          </a:bodyPr>
          <a:lstStyle/>
          <a:p>
            <a:r>
              <a:rPr lang="en-GB" sz="6000" dirty="0">
                <a:solidFill>
                  <a:srgbClr val="FFFFFF"/>
                </a:solidFill>
              </a:rPr>
              <a:t>Safeguarding Adult Reviews (SAR)</a:t>
            </a:r>
            <a:endParaRPr lang="en-GB" sz="2400" dirty="0">
              <a:highlight>
                <a:srgbClr val="FFFF00"/>
              </a:highlight>
            </a:endParaRPr>
          </a:p>
        </p:txBody>
      </p:sp>
      <p:grpSp>
        <p:nvGrpSpPr>
          <p:cNvPr id="13" name="Group 12">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dirty="0"/>
            </a:p>
          </p:txBody>
        </p:sp>
        <p:sp>
          <p:nvSpPr>
            <p:cNvPr id="1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dirty="0"/>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E25C9B85-19A0-FA93-2527-CC22E0C2F590}"/>
              </a:ext>
            </a:extLst>
          </p:cNvPr>
          <p:cNvSpPr>
            <a:spLocks noGrp="1"/>
          </p:cNvSpPr>
          <p:nvPr>
            <p:ph idx="1"/>
          </p:nvPr>
        </p:nvSpPr>
        <p:spPr>
          <a:xfrm>
            <a:off x="6297233" y="751960"/>
            <a:ext cx="4683092" cy="5354080"/>
          </a:xfrm>
        </p:spPr>
        <p:txBody>
          <a:bodyPr anchor="ctr">
            <a:normAutofit fontScale="85000" lnSpcReduction="10000"/>
          </a:bodyPr>
          <a:lstStyle/>
          <a:p>
            <a:pPr marL="0" indent="0">
              <a:buNone/>
            </a:pPr>
            <a:r>
              <a:rPr lang="en-GB" sz="2400" dirty="0">
                <a:solidFill>
                  <a:schemeClr val="tx1">
                    <a:alpha val="80000"/>
                  </a:schemeClr>
                </a:solidFill>
                <a:latin typeface="+mj-lt"/>
              </a:rPr>
              <a:t>Safeguarding Adult Boards have a duty to conduct a SAR where:</a:t>
            </a:r>
          </a:p>
          <a:p>
            <a:r>
              <a:rPr lang="en-GB" sz="2400" dirty="0">
                <a:solidFill>
                  <a:schemeClr val="tx1">
                    <a:alpha val="80000"/>
                  </a:schemeClr>
                </a:solidFill>
                <a:latin typeface="+mj-lt"/>
              </a:rPr>
              <a:t>An adult with care and support needs has died, or experienced serious abuse or neglect, and</a:t>
            </a:r>
          </a:p>
          <a:p>
            <a:r>
              <a:rPr lang="en-GB" sz="2400" dirty="0">
                <a:solidFill>
                  <a:schemeClr val="tx1">
                    <a:alpha val="80000"/>
                  </a:schemeClr>
                </a:solidFill>
                <a:latin typeface="+mj-lt"/>
              </a:rPr>
              <a:t>The Board knows or suspects that the death resulted from abuse or neglect, and</a:t>
            </a:r>
          </a:p>
          <a:p>
            <a:r>
              <a:rPr lang="en-GB" sz="2400" dirty="0">
                <a:solidFill>
                  <a:schemeClr val="tx1">
                    <a:alpha val="80000"/>
                  </a:schemeClr>
                </a:solidFill>
                <a:latin typeface="+mj-lt"/>
              </a:rPr>
              <a:t>There is reasonable cause for concern about how the Board, its members or others worked together to safeguard the adult</a:t>
            </a:r>
          </a:p>
          <a:p>
            <a:pPr marL="0" indent="0">
              <a:buNone/>
            </a:pPr>
            <a:r>
              <a:rPr lang="en-GB" sz="2400" dirty="0">
                <a:solidFill>
                  <a:schemeClr val="tx1">
                    <a:alpha val="80000"/>
                  </a:schemeClr>
                </a:solidFill>
                <a:latin typeface="+mj-lt"/>
              </a:rPr>
              <a:t>The Board has discretion to conduct a SAR in any other circumstance regarding an adult with care and support needs  </a:t>
            </a:r>
          </a:p>
          <a:p>
            <a:pPr marL="0" indent="0">
              <a:buNone/>
            </a:pPr>
            <a:r>
              <a:rPr lang="en-GB" sz="2400" dirty="0">
                <a:solidFill>
                  <a:schemeClr val="tx1">
                    <a:alpha val="80000"/>
                  </a:schemeClr>
                </a:solidFill>
                <a:latin typeface="+mj-lt"/>
              </a:rPr>
              <a:t>The purpose is to identify lessons, apply learning to future work and improve how agencies work (singly and together) to safeguard adults</a:t>
            </a:r>
          </a:p>
          <a:p>
            <a:pPr marL="0" indent="0">
              <a:buNone/>
            </a:pPr>
            <a:endParaRPr lang="en-GB" sz="3600" dirty="0">
              <a:solidFill>
                <a:schemeClr val="tx1">
                  <a:alpha val="80000"/>
                </a:schemeClr>
              </a:solidFill>
              <a:latin typeface="+mj-lt"/>
            </a:endParaRPr>
          </a:p>
          <a:p>
            <a:pPr marL="0" indent="0">
              <a:buNone/>
            </a:pPr>
            <a:endParaRPr lang="en-GB" sz="2400" dirty="0">
              <a:latin typeface="+mj-lt"/>
              <a:cs typeface="Arial" panose="020B0604020202020204" pitchFamily="34" charset="0"/>
            </a:endParaRPr>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C30CC58-E5BB-795E-FFA3-9B5397FFDABA}"/>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2883"/>
          <a:stretch/>
        </p:blipFill>
        <p:spPr bwMode="auto">
          <a:xfrm>
            <a:off x="0" y="5589917"/>
            <a:ext cx="12192000" cy="12680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outh Yorkshire Police: dedication to diversity and inclusion | Texthelp">
            <a:extLst>
              <a:ext uri="{FF2B5EF4-FFF2-40B4-BE49-F238E27FC236}">
                <a16:creationId xmlns:a16="http://schemas.microsoft.com/office/drawing/2014/main" id="{B8189CD1-1997-AE0B-CA1B-725EA68457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5997" y="5989164"/>
            <a:ext cx="2039917" cy="7343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94596728-1CCD-009C-6F4B-660D78005CA8}"/>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4044" y="5989165"/>
            <a:ext cx="1468738" cy="7343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F07BA6EF-260C-1273-D0E9-B7C60D5A6A4E}"/>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8532" y="5972174"/>
            <a:ext cx="828942" cy="82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373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F4826AD5-69CC-829D-1C72-A93BD87C2450}"/>
              </a:ext>
            </a:extLst>
          </p:cNvPr>
          <p:cNvSpPr>
            <a:spLocks noGrp="1"/>
          </p:cNvSpPr>
          <p:nvPr>
            <p:ph type="title"/>
          </p:nvPr>
        </p:nvSpPr>
        <p:spPr>
          <a:xfrm>
            <a:off x="1188069" y="381935"/>
            <a:ext cx="4008583" cy="5974414"/>
          </a:xfrm>
        </p:spPr>
        <p:txBody>
          <a:bodyPr anchor="ctr">
            <a:normAutofit/>
          </a:bodyPr>
          <a:lstStyle/>
          <a:p>
            <a:r>
              <a:rPr lang="en-GB" sz="6000" dirty="0">
                <a:solidFill>
                  <a:srgbClr val="FFFFFF"/>
                </a:solidFill>
              </a:rPr>
              <a:t>Supporting Survivors Moving Forward</a:t>
            </a:r>
            <a:endParaRPr lang="en-GB" sz="2000" dirty="0">
              <a:solidFill>
                <a:srgbClr val="FFFFFF"/>
              </a:solidFill>
            </a:endParaRPr>
          </a:p>
        </p:txBody>
      </p:sp>
      <p:grpSp>
        <p:nvGrpSpPr>
          <p:cNvPr id="13" name="Group 12">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dirty="0"/>
            </a:p>
          </p:txBody>
        </p:sp>
        <p:sp>
          <p:nvSpPr>
            <p:cNvPr id="1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dirty="0"/>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90807714-A153-CBF1-7DD9-853786139B64}"/>
              </a:ext>
            </a:extLst>
          </p:cNvPr>
          <p:cNvSpPr>
            <a:spLocks noGrp="1"/>
          </p:cNvSpPr>
          <p:nvPr>
            <p:ph idx="1"/>
          </p:nvPr>
        </p:nvSpPr>
        <p:spPr>
          <a:xfrm>
            <a:off x="6344750" y="315171"/>
            <a:ext cx="4771607" cy="4446959"/>
          </a:xfrm>
        </p:spPr>
        <p:txBody>
          <a:bodyPr anchor="ctr">
            <a:normAutofit/>
          </a:bodyPr>
          <a:lstStyle/>
          <a:p>
            <a:pPr>
              <a:spcBef>
                <a:spcPts val="600"/>
              </a:spcBef>
              <a:spcAft>
                <a:spcPts val="600"/>
              </a:spcAft>
            </a:pPr>
            <a:r>
              <a:rPr lang="en-GB" sz="1600" dirty="0">
                <a:latin typeface="+mj-lt"/>
                <a:cs typeface="Arial" panose="020B0604020202020204" pitchFamily="34" charset="0"/>
              </a:rPr>
              <a:t>The Vulnerability Pathway will incorporate the </a:t>
            </a:r>
            <a:r>
              <a:rPr lang="en-GB" sz="1600" dirty="0">
                <a:effectLst/>
                <a:latin typeface="+mj-lt"/>
                <a:ea typeface="Times New Roman" panose="02020603050405020304" pitchFamily="18" charset="0"/>
                <a:cs typeface="Arial" panose="020B0604020202020204" pitchFamily="34" charset="0"/>
              </a:rPr>
              <a:t>transition arrangements for Operation Stovewood from the National Crime Agency into South Yorkshire Police, and the transition of the Trauma and Resilience Service from a Rotherham specific service to a wider South Yorkshire service. </a:t>
            </a:r>
          </a:p>
          <a:p>
            <a:pPr>
              <a:spcBef>
                <a:spcPts val="600"/>
              </a:spcBef>
              <a:spcAft>
                <a:spcPts val="600"/>
              </a:spcAft>
            </a:pPr>
            <a:r>
              <a:rPr lang="en-GB" sz="1600" dirty="0">
                <a:latin typeface="+mj-lt"/>
                <a:cs typeface="Arial" panose="020B0604020202020204" pitchFamily="34" charset="0"/>
              </a:rPr>
              <a:t>For referrals into the Vulnerability Pathway which indicate ‘Historical/Current sexual Trauma/Exploitation’ or ‘Operation Stovewood’, TRS and the ISVA service will be invited to the subsequent meetings to offer consultation and support to the victim and partner agencies. </a:t>
            </a:r>
          </a:p>
          <a:p>
            <a:pPr>
              <a:spcBef>
                <a:spcPts val="600"/>
              </a:spcBef>
              <a:spcAft>
                <a:spcPts val="600"/>
              </a:spcAft>
            </a:pPr>
            <a:r>
              <a:rPr lang="en-GB" sz="1600" dirty="0">
                <a:latin typeface="+mj-lt"/>
                <a:cs typeface="Arial" panose="020B0604020202020204" pitchFamily="34" charset="0"/>
              </a:rPr>
              <a:t>The aim is the continue the brilliant work of the MDT process which has been supporting victims and survivors under the National Crime Agency.  </a:t>
            </a:r>
            <a:endParaRPr lang="en-GB" sz="1600" dirty="0">
              <a:effectLst/>
              <a:latin typeface="+mj-lt"/>
              <a:ea typeface="Times New Roman" panose="02020603050405020304" pitchFamily="18" charset="0"/>
              <a:cs typeface="Arial" panose="020B0604020202020204" pitchFamily="34" charset="0"/>
            </a:endParaRPr>
          </a:p>
          <a:p>
            <a:pPr>
              <a:spcBef>
                <a:spcPts val="600"/>
              </a:spcBef>
              <a:spcAft>
                <a:spcPts val="600"/>
              </a:spcAft>
            </a:pPr>
            <a:endParaRPr lang="en-GB" sz="1600" dirty="0">
              <a:solidFill>
                <a:schemeClr val="tx1">
                  <a:alpha val="80000"/>
                </a:schemeClr>
              </a:solidFill>
              <a:effectLst/>
              <a:latin typeface="+mj-lt"/>
              <a:ea typeface="Calibri" panose="020F0502020204030204" pitchFamily="34" charset="0"/>
            </a:endParaRPr>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74C15C4-D631-D5D7-72D0-25EDB8380737}"/>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2883"/>
          <a:stretch/>
        </p:blipFill>
        <p:spPr bwMode="auto">
          <a:xfrm>
            <a:off x="0" y="5589917"/>
            <a:ext cx="12192000" cy="12680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139B3C5-424E-71F4-6D81-6C697886537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068140" y="4380367"/>
            <a:ext cx="3283119" cy="1111307"/>
          </a:xfrm>
          <a:prstGeom prst="rect">
            <a:avLst/>
          </a:prstGeom>
        </p:spPr>
      </p:pic>
      <p:pic>
        <p:nvPicPr>
          <p:cNvPr id="5" name="Picture 4" descr="South Yorkshire Police: dedication to diversity and inclusion | Texthelp">
            <a:extLst>
              <a:ext uri="{FF2B5EF4-FFF2-40B4-BE49-F238E27FC236}">
                <a16:creationId xmlns:a16="http://schemas.microsoft.com/office/drawing/2014/main" id="{ACBF3910-D06D-3AA9-D061-EAFCBAFA13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5997" y="5989164"/>
            <a:ext cx="2039917" cy="7343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58D1EDF6-41EA-CBE4-E092-CBF1C7825794}"/>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4044" y="5989165"/>
            <a:ext cx="1468738" cy="7343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91CB6155-F0AF-B180-24D0-25412C9C7423}"/>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8532" y="5972174"/>
            <a:ext cx="828942" cy="82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982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45D1762C-F03B-D970-1296-BE93EDAB72D3}"/>
              </a:ext>
            </a:extLst>
          </p:cNvPr>
          <p:cNvSpPr>
            <a:spLocks noGrp="1"/>
          </p:cNvSpPr>
          <p:nvPr>
            <p:ph type="title"/>
          </p:nvPr>
        </p:nvSpPr>
        <p:spPr>
          <a:xfrm>
            <a:off x="1188069" y="381935"/>
            <a:ext cx="4008583" cy="5974414"/>
          </a:xfrm>
        </p:spPr>
        <p:txBody>
          <a:bodyPr anchor="ctr">
            <a:normAutofit/>
          </a:bodyPr>
          <a:lstStyle/>
          <a:p>
            <a:r>
              <a:rPr lang="en-GB" sz="7200" dirty="0">
                <a:solidFill>
                  <a:srgbClr val="FFFFFF"/>
                </a:solidFill>
              </a:rPr>
              <a:t>Questions</a:t>
            </a:r>
          </a:p>
        </p:txBody>
      </p:sp>
      <p:grpSp>
        <p:nvGrpSpPr>
          <p:cNvPr id="13" name="Group 12">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dirty="0"/>
            </a:p>
          </p:txBody>
        </p:sp>
        <p:sp>
          <p:nvSpPr>
            <p:cNvPr id="1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dirty="0"/>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dirty="0"/>
            </a:p>
          </p:txBody>
        </p:sp>
      </p:gr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051C9D9-AE04-BDA8-77AA-5D0A0F7E0764}"/>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2883"/>
          <a:stretch/>
        </p:blipFill>
        <p:spPr bwMode="auto">
          <a:xfrm>
            <a:off x="0" y="5589917"/>
            <a:ext cx="12192000" cy="12680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19,600+ Question Mark Stock Illustrations, Royalty-Free ...">
            <a:extLst>
              <a:ext uri="{FF2B5EF4-FFF2-40B4-BE49-F238E27FC236}">
                <a16:creationId xmlns:a16="http://schemas.microsoft.com/office/drawing/2014/main" id="{ADC4EF5E-90EA-738F-D3DE-33BF35F9BB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0354" y="28965"/>
            <a:ext cx="3605824" cy="28870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outh Yorkshire Police: dedication to diversity and inclusion | Texthelp">
            <a:extLst>
              <a:ext uri="{FF2B5EF4-FFF2-40B4-BE49-F238E27FC236}">
                <a16:creationId xmlns:a16="http://schemas.microsoft.com/office/drawing/2014/main" id="{6CB5CC7B-2CF3-2AAD-5375-8E87D96FBF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5997" y="5989164"/>
            <a:ext cx="2039917" cy="7343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26996370-9146-36B2-AB7B-73F69B91D37E}"/>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4044" y="5989165"/>
            <a:ext cx="1468738" cy="7343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5535DEAA-10DF-CCCB-7F70-414F075EACCC}"/>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8532" y="5972174"/>
            <a:ext cx="828942" cy="8289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C3173660-DE56-6EB7-7043-B13FFE674192}"/>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61484" y="2365239"/>
            <a:ext cx="3224678" cy="3224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894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F4826AD5-69CC-829D-1C72-A93BD87C2450}"/>
              </a:ext>
            </a:extLst>
          </p:cNvPr>
          <p:cNvSpPr>
            <a:spLocks noGrp="1"/>
          </p:cNvSpPr>
          <p:nvPr>
            <p:ph type="title"/>
          </p:nvPr>
        </p:nvSpPr>
        <p:spPr>
          <a:xfrm>
            <a:off x="1188069" y="381935"/>
            <a:ext cx="4008583" cy="5974414"/>
          </a:xfrm>
        </p:spPr>
        <p:txBody>
          <a:bodyPr anchor="ctr">
            <a:normAutofit/>
          </a:bodyPr>
          <a:lstStyle/>
          <a:p>
            <a:r>
              <a:rPr lang="en-GB" sz="6600" dirty="0">
                <a:solidFill>
                  <a:srgbClr val="FFFFFF"/>
                </a:solidFill>
              </a:rPr>
              <a:t>Resources</a:t>
            </a:r>
            <a:endParaRPr lang="en-GB" sz="2400" dirty="0"/>
          </a:p>
        </p:txBody>
      </p:sp>
      <p:grpSp>
        <p:nvGrpSpPr>
          <p:cNvPr id="13" name="Group 12">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dirty="0"/>
            </a:p>
          </p:txBody>
        </p:sp>
        <p:sp>
          <p:nvSpPr>
            <p:cNvPr id="1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dirty="0"/>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90807714-A153-CBF1-7DD9-853786139B64}"/>
              </a:ext>
            </a:extLst>
          </p:cNvPr>
          <p:cNvSpPr>
            <a:spLocks noGrp="1"/>
          </p:cNvSpPr>
          <p:nvPr>
            <p:ph idx="1"/>
          </p:nvPr>
        </p:nvSpPr>
        <p:spPr>
          <a:xfrm>
            <a:off x="6208718" y="81483"/>
            <a:ext cx="4771607" cy="5837949"/>
          </a:xfrm>
        </p:spPr>
        <p:txBody>
          <a:bodyPr anchor="ctr">
            <a:normAutofit/>
          </a:bodyPr>
          <a:lstStyle/>
          <a:p>
            <a:pPr marL="0" indent="0">
              <a:spcBef>
                <a:spcPts val="600"/>
              </a:spcBef>
              <a:spcAft>
                <a:spcPts val="600"/>
              </a:spcAft>
              <a:buNone/>
            </a:pPr>
            <a:endParaRPr lang="en-GB" sz="1600" b="1" dirty="0">
              <a:latin typeface="+mj-lt"/>
            </a:endParaRPr>
          </a:p>
          <a:p>
            <a:pPr marL="0" indent="0">
              <a:spcBef>
                <a:spcPts val="600"/>
              </a:spcBef>
              <a:spcAft>
                <a:spcPts val="600"/>
              </a:spcAft>
              <a:buNone/>
            </a:pPr>
            <a:endParaRPr lang="en-GB" sz="1600" b="1" dirty="0">
              <a:latin typeface="+mj-lt"/>
            </a:endParaRPr>
          </a:p>
          <a:p>
            <a:pPr marL="0" indent="0">
              <a:spcBef>
                <a:spcPts val="600"/>
              </a:spcBef>
              <a:spcAft>
                <a:spcPts val="600"/>
              </a:spcAft>
              <a:buNone/>
            </a:pPr>
            <a:r>
              <a:rPr lang="en-GB" sz="1600" b="1" dirty="0">
                <a:latin typeface="+mj-lt"/>
              </a:rPr>
              <a:t>Rotherham Safeguarding Adults Board Website</a:t>
            </a:r>
            <a:r>
              <a:rPr lang="en-GB" sz="1600" dirty="0">
                <a:latin typeface="+mj-lt"/>
              </a:rPr>
              <a:t> </a:t>
            </a:r>
          </a:p>
          <a:p>
            <a:pPr marL="0" indent="0">
              <a:spcBef>
                <a:spcPts val="600"/>
              </a:spcBef>
              <a:spcAft>
                <a:spcPts val="600"/>
              </a:spcAft>
              <a:buNone/>
            </a:pPr>
            <a:r>
              <a:rPr lang="en-GB" sz="1600" dirty="0">
                <a:latin typeface="+mj-lt"/>
                <a:hlinkClick r:id="rId3">
                  <a:extLst>
                    <a:ext uri="{A12FA001-AC4F-418D-AE19-62706E023703}">
                      <ahyp:hlinkClr xmlns:ahyp="http://schemas.microsoft.com/office/drawing/2018/hyperlinkcolor" val="tx"/>
                    </a:ext>
                  </a:extLst>
                </a:hlinkClick>
              </a:rPr>
              <a:t>Vulnerable Adults Pathway – Rotherham Safeguarding Adults Board</a:t>
            </a:r>
            <a:endParaRPr lang="en-GB" sz="1600" dirty="0">
              <a:latin typeface="+mj-lt"/>
            </a:endParaRPr>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74C15C4-D631-D5D7-72D0-25EDB8380737}"/>
              </a:ext>
              <a:ext uri="{C183D7F6-B498-43B3-948B-1728B52AA6E4}">
                <adec:decorative xmlns:adec="http://schemas.microsoft.com/office/drawing/2017/decorative" val="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883"/>
          <a:stretch/>
        </p:blipFill>
        <p:spPr bwMode="auto">
          <a:xfrm>
            <a:off x="0" y="5589917"/>
            <a:ext cx="12192000" cy="12680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outh Yorkshire Police: dedication to diversity and inclusion | Texthelp">
            <a:extLst>
              <a:ext uri="{FF2B5EF4-FFF2-40B4-BE49-F238E27FC236}">
                <a16:creationId xmlns:a16="http://schemas.microsoft.com/office/drawing/2014/main" id="{317F8BFC-333C-620A-09C8-0F4039314C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5997" y="5989164"/>
            <a:ext cx="2039917" cy="7343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7285F145-C8CD-85FD-E153-13449F47E044}"/>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4044" y="5989165"/>
            <a:ext cx="1468738" cy="7343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219FADA6-6689-2AB7-5335-AE062373A273}"/>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8532" y="5972174"/>
            <a:ext cx="828942" cy="82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235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16A4C28E-EB3D-8740-2692-2B5730165C44}"/>
              </a:ext>
              <a:ext uri="{C183D7F6-B498-43B3-948B-1728B52AA6E4}">
                <adec:decorative xmlns:adec="http://schemas.microsoft.com/office/drawing/2017/decorative" val="1"/>
              </a:ext>
            </a:extLst>
          </p:cNvPr>
          <p:cNvSpPr>
            <a:spLocks noGrp="1"/>
          </p:cNvSpPr>
          <p:nvPr>
            <p:ph type="ctrTitle"/>
          </p:nvPr>
        </p:nvSpPr>
        <p:spPr>
          <a:xfrm>
            <a:off x="3880430" y="583345"/>
            <a:ext cx="7160357" cy="4164820"/>
          </a:xfrm>
        </p:spPr>
        <p:txBody>
          <a:bodyPr anchor="t">
            <a:normAutofit/>
          </a:bodyPr>
          <a:lstStyle/>
          <a:p>
            <a:pPr algn="r"/>
            <a:r>
              <a:rPr lang="en-GB" sz="11500" dirty="0">
                <a:solidFill>
                  <a:srgbClr val="FFFFFF"/>
                </a:solidFill>
              </a:rPr>
              <a:t>Thank you</a:t>
            </a:r>
            <a:endParaRPr lang="en-GB" sz="8800" dirty="0">
              <a:solidFill>
                <a:srgbClr val="FFFFFF"/>
              </a:solidFill>
            </a:endParaRPr>
          </a:p>
        </p:txBody>
      </p:sp>
      <p:sp>
        <p:nvSpPr>
          <p:cNvPr id="3" name="Subtitle 2">
            <a:extLst>
              <a:ext uri="{FF2B5EF4-FFF2-40B4-BE49-F238E27FC236}">
                <a16:creationId xmlns:a16="http://schemas.microsoft.com/office/drawing/2014/main" id="{A5BCC427-A761-123C-F052-600742211D5C}"/>
              </a:ext>
              <a:ext uri="{C183D7F6-B498-43B3-948B-1728B52AA6E4}">
                <adec:decorative xmlns:adec="http://schemas.microsoft.com/office/drawing/2017/decorative" val="1"/>
              </a:ext>
            </a:extLst>
          </p:cNvPr>
          <p:cNvSpPr>
            <a:spLocks noGrp="1"/>
          </p:cNvSpPr>
          <p:nvPr>
            <p:ph type="subTitle" idx="1"/>
          </p:nvPr>
        </p:nvSpPr>
        <p:spPr>
          <a:xfrm>
            <a:off x="1208228" y="5972174"/>
            <a:ext cx="8578699" cy="504825"/>
          </a:xfrm>
        </p:spPr>
        <p:txBody>
          <a:bodyPr>
            <a:normAutofit/>
          </a:bodyPr>
          <a:lstStyle/>
          <a:p>
            <a:pPr algn="l"/>
            <a:endParaRPr lang="en-GB" sz="2000" dirty="0">
              <a:solidFill>
                <a:srgbClr val="FFFFFF"/>
              </a:solidFill>
            </a:endParaRPr>
          </a:p>
        </p:txBody>
      </p:sp>
      <p:sp>
        <p:nvSpPr>
          <p:cNvPr id="11"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dirty="0">
              <a:solidFill>
                <a:srgbClr val="FFFFFF"/>
              </a:solidFill>
            </a:endParaRPr>
          </a:p>
        </p:txBody>
      </p:sp>
      <p:sp>
        <p:nvSpPr>
          <p:cNvPr id="13"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dirty="0">
              <a:solidFill>
                <a:srgbClr val="FFFFFF"/>
              </a:solidFill>
            </a:endParaRPr>
          </a:p>
        </p:txBody>
      </p:sp>
      <p:sp>
        <p:nvSpPr>
          <p:cNvPr id="15"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dirty="0">
              <a:solidFill>
                <a:srgbClr val="FFFFFF"/>
              </a:solidFill>
            </a:endParaRPr>
          </a:p>
        </p:txBody>
      </p:sp>
      <p:cxnSp>
        <p:nvCxnSpPr>
          <p:cNvPr id="17" name="Straight Connector 1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9"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dirty="0">
              <a:solidFill>
                <a:srgbClr val="FFFFFF"/>
              </a:solidFill>
            </a:endParaRPr>
          </a:p>
        </p:txBody>
      </p:sp>
      <p:sp>
        <p:nvSpPr>
          <p:cNvPr id="21"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dirty="0">
              <a:solidFill>
                <a:srgbClr val="FFFFFF"/>
              </a:solidFill>
            </a:endParaRPr>
          </a:p>
        </p:txBody>
      </p:sp>
      <p:sp>
        <p:nvSpPr>
          <p:cNvPr id="23"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dirty="0">
              <a:solidFill>
                <a:srgbClr val="FFFFFF"/>
              </a:solidFill>
            </a:endParaRPr>
          </a:p>
        </p:txBody>
      </p:sp>
      <p:pic>
        <p:nvPicPr>
          <p:cNvPr id="4" name="Picture 3">
            <a:extLst>
              <a:ext uri="{FF2B5EF4-FFF2-40B4-BE49-F238E27FC236}">
                <a16:creationId xmlns:a16="http://schemas.microsoft.com/office/drawing/2014/main" id="{976CC6D1-18DE-514F-7AFC-DF93B549D20E}"/>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2883"/>
          <a:stretch/>
        </p:blipFill>
        <p:spPr bwMode="auto">
          <a:xfrm>
            <a:off x="0" y="5589917"/>
            <a:ext cx="12192000" cy="12680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DA89FA0-B758-7BBC-235C-E3312FD797CB}"/>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5997" y="5989164"/>
            <a:ext cx="2039917" cy="7343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FF7F2EAF-B0F7-BB71-9C01-B02CA4113F5D}"/>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4044" y="5989165"/>
            <a:ext cx="1468738" cy="7343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62F1A802-8AAB-F0F3-AF1E-EA33F5F932E4}"/>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8532" y="5972174"/>
            <a:ext cx="828942" cy="82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11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D3679768-CE6A-E8D0-4F98-26DDC3C406A2}"/>
              </a:ext>
            </a:extLst>
          </p:cNvPr>
          <p:cNvSpPr>
            <a:spLocks noGrp="1"/>
          </p:cNvSpPr>
          <p:nvPr>
            <p:ph type="title"/>
          </p:nvPr>
        </p:nvSpPr>
        <p:spPr>
          <a:xfrm>
            <a:off x="1188069" y="381935"/>
            <a:ext cx="4341463" cy="5974414"/>
          </a:xfrm>
        </p:spPr>
        <p:txBody>
          <a:bodyPr anchor="ctr">
            <a:normAutofit/>
          </a:bodyPr>
          <a:lstStyle/>
          <a:p>
            <a:r>
              <a:rPr lang="en-GB" sz="6600" dirty="0">
                <a:solidFill>
                  <a:srgbClr val="FFFFFF"/>
                </a:solidFill>
              </a:rPr>
              <a:t>SAR National Learning </a:t>
            </a:r>
            <a:endParaRPr lang="en-GB" sz="2800" dirty="0">
              <a:highlight>
                <a:srgbClr val="FFFF00"/>
              </a:highlight>
            </a:endParaRPr>
          </a:p>
        </p:txBody>
      </p:sp>
      <p:grpSp>
        <p:nvGrpSpPr>
          <p:cNvPr id="13" name="Group 12">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dirty="0"/>
            </a:p>
          </p:txBody>
        </p:sp>
        <p:sp>
          <p:nvSpPr>
            <p:cNvPr id="1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dirty="0"/>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E25C9B85-19A0-FA93-2527-CC22E0C2F590}"/>
              </a:ext>
            </a:extLst>
          </p:cNvPr>
          <p:cNvSpPr>
            <a:spLocks noGrp="1"/>
          </p:cNvSpPr>
          <p:nvPr>
            <p:ph idx="1"/>
          </p:nvPr>
        </p:nvSpPr>
        <p:spPr>
          <a:xfrm>
            <a:off x="6297233" y="751960"/>
            <a:ext cx="4683092" cy="5354080"/>
          </a:xfrm>
        </p:spPr>
        <p:txBody>
          <a:bodyPr anchor="ctr">
            <a:normAutofit/>
          </a:bodyPr>
          <a:lstStyle/>
          <a:p>
            <a:endParaRPr lang="en-GB" sz="2400" dirty="0">
              <a:solidFill>
                <a:schemeClr val="tx1">
                  <a:alpha val="80000"/>
                </a:schemeClr>
              </a:solidFill>
              <a:latin typeface="+mj-lt"/>
            </a:endParaRPr>
          </a:p>
          <a:p>
            <a:r>
              <a:rPr lang="en-GB" sz="2400" dirty="0">
                <a:solidFill>
                  <a:schemeClr val="tx1">
                    <a:alpha val="80000"/>
                  </a:schemeClr>
                </a:solidFill>
                <a:latin typeface="+mj-lt"/>
              </a:rPr>
              <a:t>Second National Analysis of Safeguarding Adult Reviews (SARs)</a:t>
            </a:r>
          </a:p>
          <a:p>
            <a:r>
              <a:rPr lang="en-GB" sz="2400" dirty="0">
                <a:solidFill>
                  <a:schemeClr val="tx1">
                    <a:alpha val="80000"/>
                  </a:schemeClr>
                </a:solidFill>
                <a:latin typeface="+mj-lt"/>
              </a:rPr>
              <a:t>SARs completed between April 2019 and March 2023</a:t>
            </a:r>
          </a:p>
          <a:p>
            <a:r>
              <a:rPr lang="en-GB" sz="2400" dirty="0">
                <a:solidFill>
                  <a:schemeClr val="tx1">
                    <a:alpha val="80000"/>
                  </a:schemeClr>
                </a:solidFill>
                <a:latin typeface="+mj-lt"/>
              </a:rPr>
              <a:t>National library</a:t>
            </a:r>
          </a:p>
          <a:p>
            <a:r>
              <a:rPr lang="en-GB" sz="2400" dirty="0">
                <a:solidFill>
                  <a:schemeClr val="tx1">
                    <a:alpha val="80000"/>
                  </a:schemeClr>
                </a:solidFill>
                <a:latin typeface="+mj-lt"/>
              </a:rPr>
              <a:t>Requests to all 136 SABs (100% response)</a:t>
            </a:r>
          </a:p>
          <a:p>
            <a:r>
              <a:rPr lang="en-GB" sz="2400" dirty="0">
                <a:solidFill>
                  <a:schemeClr val="tx1">
                    <a:alpha val="80000"/>
                  </a:schemeClr>
                </a:solidFill>
                <a:latin typeface="+mj-lt"/>
              </a:rPr>
              <a:t>Screening information taken from 652 SARs </a:t>
            </a:r>
          </a:p>
          <a:p>
            <a:pPr marL="0" indent="0">
              <a:buNone/>
            </a:pPr>
            <a:endParaRPr lang="en-GB" sz="2400" dirty="0">
              <a:solidFill>
                <a:schemeClr val="tx1">
                  <a:alpha val="80000"/>
                </a:schemeClr>
              </a:solidFill>
              <a:latin typeface="+mj-lt"/>
            </a:endParaRPr>
          </a:p>
          <a:p>
            <a:pPr marL="0" indent="0">
              <a:buNone/>
            </a:pPr>
            <a:endParaRPr lang="en-GB" sz="2400" dirty="0">
              <a:solidFill>
                <a:schemeClr val="tx1">
                  <a:alpha val="80000"/>
                </a:schemeClr>
              </a:solidFill>
              <a:latin typeface="+mj-lt"/>
            </a:endParaRPr>
          </a:p>
          <a:p>
            <a:pPr marL="0" indent="0">
              <a:buNone/>
            </a:pPr>
            <a:endParaRPr lang="en-GB" sz="2400" dirty="0">
              <a:latin typeface="+mj-lt"/>
              <a:cs typeface="Arial" panose="020B0604020202020204" pitchFamily="34" charset="0"/>
            </a:endParaRPr>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C30CC58-E5BB-795E-FFA3-9B5397FFDABA}"/>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2883"/>
          <a:stretch/>
        </p:blipFill>
        <p:spPr bwMode="auto">
          <a:xfrm>
            <a:off x="0" y="5589917"/>
            <a:ext cx="12192000" cy="12680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outh Yorkshire Police: dedication to diversity and inclusion | Texthelp">
            <a:extLst>
              <a:ext uri="{FF2B5EF4-FFF2-40B4-BE49-F238E27FC236}">
                <a16:creationId xmlns:a16="http://schemas.microsoft.com/office/drawing/2014/main" id="{FF56649B-16C9-17CB-644B-BFFA5063C1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5997" y="5989164"/>
            <a:ext cx="2039917" cy="7343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D6D50EDA-AFC2-20EE-79C0-976A8D5B5122}"/>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8532" y="5972174"/>
            <a:ext cx="828942" cy="8289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9101C8DB-8CC5-7592-F5D9-6B8F9D85C962}"/>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4044" y="5989165"/>
            <a:ext cx="1468738" cy="734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178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D3679768-CE6A-E8D0-4F98-26DDC3C406A2}"/>
              </a:ext>
            </a:extLst>
          </p:cNvPr>
          <p:cNvSpPr>
            <a:spLocks noGrp="1"/>
          </p:cNvSpPr>
          <p:nvPr>
            <p:ph type="title"/>
          </p:nvPr>
        </p:nvSpPr>
        <p:spPr>
          <a:xfrm>
            <a:off x="1188069" y="381935"/>
            <a:ext cx="4341463" cy="5974414"/>
          </a:xfrm>
        </p:spPr>
        <p:txBody>
          <a:bodyPr anchor="ctr">
            <a:normAutofit/>
          </a:bodyPr>
          <a:lstStyle/>
          <a:p>
            <a:r>
              <a:rPr lang="en-GB" sz="6600" dirty="0">
                <a:solidFill>
                  <a:srgbClr val="FFFFFF"/>
                </a:solidFill>
              </a:rPr>
              <a:t>SAR National Learning</a:t>
            </a:r>
            <a:br>
              <a:rPr lang="en-GB" sz="6600" dirty="0">
                <a:solidFill>
                  <a:srgbClr val="FFFFFF"/>
                </a:solidFill>
              </a:rPr>
            </a:br>
            <a:r>
              <a:rPr lang="en-GB" sz="6600" dirty="0">
                <a:solidFill>
                  <a:srgbClr val="FFFFFF"/>
                </a:solidFill>
              </a:rPr>
              <a:t>- Findings</a:t>
            </a:r>
            <a:endParaRPr lang="en-GB" sz="2800" dirty="0">
              <a:highlight>
                <a:srgbClr val="FFFF00"/>
              </a:highlight>
            </a:endParaRPr>
          </a:p>
        </p:txBody>
      </p:sp>
      <p:grpSp>
        <p:nvGrpSpPr>
          <p:cNvPr id="13" name="Group 12">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dirty="0"/>
            </a:p>
          </p:txBody>
        </p:sp>
        <p:sp>
          <p:nvSpPr>
            <p:cNvPr id="1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dirty="0"/>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E25C9B85-19A0-FA93-2527-CC22E0C2F590}"/>
              </a:ext>
            </a:extLst>
          </p:cNvPr>
          <p:cNvSpPr>
            <a:spLocks noGrp="1"/>
          </p:cNvSpPr>
          <p:nvPr>
            <p:ph idx="1"/>
          </p:nvPr>
        </p:nvSpPr>
        <p:spPr>
          <a:xfrm>
            <a:off x="6297233" y="751960"/>
            <a:ext cx="4683092" cy="5354080"/>
          </a:xfrm>
        </p:spPr>
        <p:txBody>
          <a:bodyPr anchor="ctr">
            <a:normAutofit fontScale="77500" lnSpcReduction="20000"/>
          </a:bodyPr>
          <a:lstStyle/>
          <a:p>
            <a:r>
              <a:rPr lang="en-GB" sz="3200" dirty="0">
                <a:solidFill>
                  <a:schemeClr val="tx1">
                    <a:alpha val="80000"/>
                  </a:schemeClr>
                </a:solidFill>
                <a:latin typeface="+mj-lt"/>
              </a:rPr>
              <a:t>Mental health (72%), chronic physical health (63%), substance misuse (46%), impaired mobility (27%)  all increased compared to the first national review</a:t>
            </a:r>
          </a:p>
          <a:p>
            <a:r>
              <a:rPr lang="en-GB" sz="3200" dirty="0">
                <a:solidFill>
                  <a:schemeClr val="tx1">
                    <a:alpha val="80000"/>
                  </a:schemeClr>
                </a:solidFill>
                <a:latin typeface="+mj-lt"/>
              </a:rPr>
              <a:t>47% lived alone, 30% in a group setting, 10% street homeless</a:t>
            </a:r>
          </a:p>
          <a:p>
            <a:r>
              <a:rPr lang="en-GB" sz="3200" dirty="0">
                <a:solidFill>
                  <a:schemeClr val="tx1">
                    <a:alpha val="80000"/>
                  </a:schemeClr>
                </a:solidFill>
                <a:latin typeface="+mj-lt"/>
              </a:rPr>
              <a:t>9% had experience of care as a child or young person</a:t>
            </a:r>
          </a:p>
          <a:p>
            <a:r>
              <a:rPr lang="en-GB" sz="3200" dirty="0">
                <a:solidFill>
                  <a:schemeClr val="tx1">
                    <a:alpha val="80000"/>
                  </a:schemeClr>
                </a:solidFill>
                <a:latin typeface="+mj-lt"/>
              </a:rPr>
              <a:t>The most common cause of harm was ‘self’ (76%); 28% were care providers and 28% were other professionals</a:t>
            </a:r>
          </a:p>
          <a:p>
            <a:r>
              <a:rPr lang="en-GB" sz="3200" dirty="0">
                <a:solidFill>
                  <a:schemeClr val="tx1">
                    <a:alpha val="80000"/>
                  </a:schemeClr>
                </a:solidFill>
                <a:latin typeface="+mj-lt"/>
              </a:rPr>
              <a:t>60% of cases involved self-neglect</a:t>
            </a:r>
          </a:p>
          <a:p>
            <a:r>
              <a:rPr lang="en-GB" sz="3200" dirty="0">
                <a:solidFill>
                  <a:schemeClr val="tx1">
                    <a:alpha val="80000"/>
                  </a:schemeClr>
                </a:solidFill>
                <a:latin typeface="+mj-lt"/>
              </a:rPr>
              <a:t>16% of cases involved domestic abuse</a:t>
            </a:r>
          </a:p>
          <a:p>
            <a:pPr marL="0" indent="0">
              <a:buNone/>
            </a:pPr>
            <a:endParaRPr lang="en-GB" sz="3200" dirty="0">
              <a:solidFill>
                <a:schemeClr val="tx1">
                  <a:alpha val="80000"/>
                </a:schemeClr>
              </a:solidFill>
              <a:latin typeface="+mj-lt"/>
            </a:endParaRPr>
          </a:p>
          <a:p>
            <a:pPr marL="0" indent="0">
              <a:buNone/>
            </a:pPr>
            <a:endParaRPr lang="en-GB" sz="3200" dirty="0">
              <a:solidFill>
                <a:schemeClr val="tx1">
                  <a:alpha val="80000"/>
                </a:schemeClr>
              </a:solidFill>
              <a:latin typeface="+mj-lt"/>
            </a:endParaRPr>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C30CC58-E5BB-795E-FFA3-9B5397FFDABA}"/>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2883"/>
          <a:stretch/>
        </p:blipFill>
        <p:spPr bwMode="auto">
          <a:xfrm>
            <a:off x="0" y="5589917"/>
            <a:ext cx="12192000" cy="12680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outh Yorkshire Police: dedication to diversity and inclusion | Texthelp">
            <a:extLst>
              <a:ext uri="{FF2B5EF4-FFF2-40B4-BE49-F238E27FC236}">
                <a16:creationId xmlns:a16="http://schemas.microsoft.com/office/drawing/2014/main" id="{B784AB05-9DF4-5D11-EFE4-71FB650C90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5997" y="5989164"/>
            <a:ext cx="2039917" cy="7343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7C082190-699D-CB53-A599-9E47F4668A2B}"/>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8532" y="5972174"/>
            <a:ext cx="828942" cy="8289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4E9B2655-2A7D-4A80-65F4-36BED3E9A067}"/>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4044" y="5989165"/>
            <a:ext cx="1468738" cy="734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839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D3679768-CE6A-E8D0-4F98-26DDC3C406A2}"/>
              </a:ext>
            </a:extLst>
          </p:cNvPr>
          <p:cNvSpPr>
            <a:spLocks noGrp="1"/>
          </p:cNvSpPr>
          <p:nvPr>
            <p:ph type="title"/>
          </p:nvPr>
        </p:nvSpPr>
        <p:spPr>
          <a:xfrm>
            <a:off x="1188069" y="381935"/>
            <a:ext cx="4341463" cy="5974414"/>
          </a:xfrm>
        </p:spPr>
        <p:txBody>
          <a:bodyPr anchor="ctr">
            <a:normAutofit/>
          </a:bodyPr>
          <a:lstStyle/>
          <a:p>
            <a:r>
              <a:rPr lang="en-GB" sz="7200" dirty="0">
                <a:solidFill>
                  <a:srgbClr val="FFFFFF"/>
                </a:solidFill>
              </a:rPr>
              <a:t>Learning: </a:t>
            </a:r>
            <a:br>
              <a:rPr lang="en-GB" sz="7200" dirty="0">
                <a:solidFill>
                  <a:srgbClr val="FFFFFF"/>
                </a:solidFill>
              </a:rPr>
            </a:br>
            <a:r>
              <a:rPr lang="en-GB" sz="5400" dirty="0">
                <a:solidFill>
                  <a:srgbClr val="FFFFFF"/>
                </a:solidFill>
              </a:rPr>
              <a:t>Shortcomings &amp; Key Themes</a:t>
            </a:r>
            <a:endParaRPr lang="en-GB" sz="3200" dirty="0">
              <a:highlight>
                <a:srgbClr val="FFFF00"/>
              </a:highlight>
            </a:endParaRPr>
          </a:p>
        </p:txBody>
      </p:sp>
      <p:grpSp>
        <p:nvGrpSpPr>
          <p:cNvPr id="13" name="Group 12">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dirty="0"/>
            </a:p>
          </p:txBody>
        </p:sp>
        <p:sp>
          <p:nvSpPr>
            <p:cNvPr id="1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dirty="0"/>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E25C9B85-19A0-FA93-2527-CC22E0C2F590}"/>
              </a:ext>
            </a:extLst>
          </p:cNvPr>
          <p:cNvSpPr>
            <a:spLocks noGrp="1"/>
          </p:cNvSpPr>
          <p:nvPr>
            <p:ph idx="1"/>
          </p:nvPr>
        </p:nvSpPr>
        <p:spPr>
          <a:xfrm>
            <a:off x="6297233" y="473174"/>
            <a:ext cx="4683092" cy="5354080"/>
          </a:xfrm>
        </p:spPr>
        <p:txBody>
          <a:bodyPr anchor="ctr">
            <a:normAutofit fontScale="62500" lnSpcReduction="20000"/>
          </a:bodyPr>
          <a:lstStyle/>
          <a:p>
            <a:r>
              <a:rPr lang="en-GB" sz="3200" dirty="0">
                <a:solidFill>
                  <a:schemeClr val="tx1">
                    <a:alpha val="80000"/>
                  </a:schemeClr>
                </a:solidFill>
                <a:latin typeface="+mj-lt"/>
              </a:rPr>
              <a:t>Professional culture and negative attitudes: risky/distressed behaviour viewed as ‘lifestyle choice’, attention-seeking, non-compliance/engagement. Resignation &amp; low expectation of change</a:t>
            </a:r>
          </a:p>
          <a:p>
            <a:r>
              <a:rPr lang="en-GB" sz="3200" dirty="0">
                <a:solidFill>
                  <a:schemeClr val="tx1">
                    <a:alpha val="80000"/>
                  </a:schemeClr>
                </a:solidFill>
                <a:latin typeface="+mj-lt"/>
              </a:rPr>
              <a:t>Safeguarding that was not personalised; adults with communication needs, learning disabilities, neurodiversity and mental health needs left out of decisions/discussions about their support</a:t>
            </a:r>
          </a:p>
          <a:p>
            <a:r>
              <a:rPr lang="en-GB" sz="3200" dirty="0">
                <a:solidFill>
                  <a:schemeClr val="tx1">
                    <a:alpha val="80000"/>
                  </a:schemeClr>
                </a:solidFill>
                <a:latin typeface="+mj-lt"/>
              </a:rPr>
              <a:t>Failure to recognise the significance of repeated patterns of engagement followed by disengagement. Some agencies lacked flexibility in their expectations/approach for engagement</a:t>
            </a:r>
          </a:p>
          <a:p>
            <a:r>
              <a:rPr lang="en-GB" sz="3200" dirty="0">
                <a:solidFill>
                  <a:schemeClr val="tx1">
                    <a:alpha val="80000"/>
                  </a:schemeClr>
                </a:solidFill>
                <a:latin typeface="+mj-lt"/>
              </a:rPr>
              <a:t>Transition for young people to adult services lacked coordinated assessment and planning,  leading to a reduction in support</a:t>
            </a:r>
          </a:p>
          <a:p>
            <a:pPr marL="0" indent="0">
              <a:buNone/>
            </a:pPr>
            <a:endParaRPr lang="en-GB" sz="3200" dirty="0">
              <a:solidFill>
                <a:schemeClr val="tx1">
                  <a:alpha val="80000"/>
                </a:schemeClr>
              </a:solidFill>
              <a:latin typeface="+mj-lt"/>
            </a:endParaRPr>
          </a:p>
          <a:p>
            <a:pPr marL="0" indent="0">
              <a:buNone/>
            </a:pPr>
            <a:endParaRPr lang="en-GB" sz="3200" dirty="0">
              <a:solidFill>
                <a:schemeClr val="tx1">
                  <a:alpha val="80000"/>
                </a:schemeClr>
              </a:solidFill>
              <a:latin typeface="+mj-lt"/>
            </a:endParaRPr>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C30CC58-E5BB-795E-FFA3-9B5397FFDABA}"/>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2883"/>
          <a:stretch/>
        </p:blipFill>
        <p:spPr bwMode="auto">
          <a:xfrm>
            <a:off x="0" y="5589917"/>
            <a:ext cx="12192000" cy="12680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outh Yorkshire Police: dedication to diversity and inclusion | Texthelp">
            <a:extLst>
              <a:ext uri="{FF2B5EF4-FFF2-40B4-BE49-F238E27FC236}">
                <a16:creationId xmlns:a16="http://schemas.microsoft.com/office/drawing/2014/main" id="{0687BAB4-2CC9-442C-3F02-42652E3274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5997" y="5989164"/>
            <a:ext cx="2039917" cy="7343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2CCCB6FB-0196-C4F2-00B8-E9CF6175ABB3}"/>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8532" y="5972174"/>
            <a:ext cx="828942" cy="8289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9150E635-0BF6-C603-0153-0F0F21AD70B3}"/>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4044" y="5989165"/>
            <a:ext cx="1468738" cy="734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657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D3679768-CE6A-E8D0-4F98-26DDC3C406A2}"/>
              </a:ext>
              <a:ext uri="{C183D7F6-B498-43B3-948B-1728B52AA6E4}">
                <adec:decorative xmlns:adec="http://schemas.microsoft.com/office/drawing/2017/decorative" val="1"/>
              </a:ext>
            </a:extLst>
          </p:cNvPr>
          <p:cNvSpPr>
            <a:spLocks noGrp="1"/>
          </p:cNvSpPr>
          <p:nvPr>
            <p:ph type="title"/>
          </p:nvPr>
        </p:nvSpPr>
        <p:spPr>
          <a:xfrm>
            <a:off x="1188069" y="381935"/>
            <a:ext cx="4341463" cy="5974414"/>
          </a:xfrm>
        </p:spPr>
        <p:txBody>
          <a:bodyPr anchor="ctr">
            <a:normAutofit/>
          </a:bodyPr>
          <a:lstStyle/>
          <a:p>
            <a:r>
              <a:rPr lang="en-GB" sz="6600" dirty="0">
                <a:solidFill>
                  <a:srgbClr val="FFFFFF"/>
                </a:solidFill>
              </a:rPr>
              <a:t>SAR Samantha </a:t>
            </a:r>
            <a:br>
              <a:rPr lang="en-GB" sz="6600" dirty="0">
                <a:solidFill>
                  <a:srgbClr val="FFFFFF"/>
                </a:solidFill>
              </a:rPr>
            </a:br>
            <a:r>
              <a:rPr lang="en-GB" sz="6600" dirty="0">
                <a:solidFill>
                  <a:srgbClr val="FFFFFF"/>
                </a:solidFill>
              </a:rPr>
              <a:t>Published 2023</a:t>
            </a:r>
            <a:endParaRPr lang="en-GB" sz="2800" dirty="0">
              <a:highlight>
                <a:srgbClr val="FFFF00"/>
              </a:highlight>
            </a:endParaRPr>
          </a:p>
        </p:txBody>
      </p:sp>
      <p:grpSp>
        <p:nvGrpSpPr>
          <p:cNvPr id="13" name="Group 12">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dirty="0"/>
            </a:p>
          </p:txBody>
        </p:sp>
        <p:sp>
          <p:nvSpPr>
            <p:cNvPr id="1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dirty="0"/>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E25C9B85-19A0-FA93-2527-CC22E0C2F590}"/>
              </a:ext>
              <a:ext uri="{C183D7F6-B498-43B3-948B-1728B52AA6E4}">
                <adec:decorative xmlns:adec="http://schemas.microsoft.com/office/drawing/2017/decorative" val="1"/>
              </a:ext>
            </a:extLst>
          </p:cNvPr>
          <p:cNvSpPr>
            <a:spLocks noGrp="1"/>
          </p:cNvSpPr>
          <p:nvPr>
            <p:ph idx="1"/>
          </p:nvPr>
        </p:nvSpPr>
        <p:spPr>
          <a:xfrm>
            <a:off x="6297233" y="473174"/>
            <a:ext cx="4683092" cy="5354080"/>
          </a:xfrm>
        </p:spPr>
        <p:txBody>
          <a:bodyPr anchor="ctr">
            <a:normAutofit fontScale="70000" lnSpcReduction="20000"/>
          </a:bodyPr>
          <a:lstStyle/>
          <a:p>
            <a:pPr marL="0" indent="0">
              <a:buNone/>
            </a:pPr>
            <a:r>
              <a:rPr lang="en-GB" sz="3200" dirty="0">
                <a:solidFill>
                  <a:schemeClr val="tx1">
                    <a:alpha val="80000"/>
                  </a:schemeClr>
                </a:solidFill>
                <a:latin typeface="+mj-lt"/>
              </a:rPr>
              <a:t>Samantha was a 33-year-old female who had a longstanding mental health illness, diagnosed with paranoid schizophrenia, who was found deceased, further to Covid symptoms.</a:t>
            </a:r>
          </a:p>
          <a:p>
            <a:pPr marL="0" indent="0">
              <a:buNone/>
            </a:pPr>
            <a:r>
              <a:rPr lang="en-GB" sz="3200" dirty="0">
                <a:solidFill>
                  <a:schemeClr val="tx1">
                    <a:alpha val="80000"/>
                  </a:schemeClr>
                </a:solidFill>
                <a:latin typeface="+mj-lt"/>
              </a:rPr>
              <a:t>It was noted that Samantha had been deceased for several days before she was found. </a:t>
            </a:r>
          </a:p>
          <a:p>
            <a:pPr marL="0" indent="0">
              <a:buNone/>
            </a:pPr>
            <a:r>
              <a:rPr lang="en-GB" sz="3200" dirty="0">
                <a:solidFill>
                  <a:schemeClr val="tx1">
                    <a:alpha val="80000"/>
                  </a:schemeClr>
                </a:solidFill>
                <a:latin typeface="+mj-lt"/>
              </a:rPr>
              <a:t>Samantha lived alone in a private rented property, poorly maintained by the landlord, and in a neglected state. </a:t>
            </a:r>
          </a:p>
          <a:p>
            <a:pPr marL="0" indent="0">
              <a:buNone/>
            </a:pPr>
            <a:r>
              <a:rPr lang="en-GB" sz="3200" dirty="0">
                <a:solidFill>
                  <a:schemeClr val="tx1">
                    <a:alpha val="80000"/>
                  </a:schemeClr>
                </a:solidFill>
                <a:latin typeface="+mj-lt"/>
              </a:rPr>
              <a:t>Services noted that Samantha was dishevelled and struggled to care for herself in the previous months. </a:t>
            </a:r>
          </a:p>
          <a:p>
            <a:pPr marL="0" indent="0">
              <a:buNone/>
            </a:pPr>
            <a:r>
              <a:rPr lang="en-GB" sz="3200" dirty="0">
                <a:solidFill>
                  <a:schemeClr val="tx1">
                    <a:alpha val="80000"/>
                  </a:schemeClr>
                </a:solidFill>
                <a:latin typeface="+mj-lt"/>
              </a:rPr>
              <a:t>In the months before her death, Samantha regularly called 999 to report noises in her home that she believed were intruders.</a:t>
            </a:r>
          </a:p>
          <a:p>
            <a:pPr marL="0" indent="0">
              <a:buNone/>
            </a:pPr>
            <a:endParaRPr lang="en-GB" sz="3200" dirty="0">
              <a:solidFill>
                <a:schemeClr val="tx1">
                  <a:alpha val="80000"/>
                </a:schemeClr>
              </a:solidFill>
              <a:latin typeface="+mj-lt"/>
            </a:endParaRPr>
          </a:p>
          <a:p>
            <a:pPr marL="0" indent="0">
              <a:buNone/>
            </a:pPr>
            <a:endParaRPr lang="en-GB" sz="3200" dirty="0">
              <a:solidFill>
                <a:schemeClr val="tx1">
                  <a:alpha val="80000"/>
                </a:schemeClr>
              </a:solidFill>
              <a:latin typeface="+mj-lt"/>
            </a:endParaRPr>
          </a:p>
        </p:txBody>
      </p:sp>
      <p:pic>
        <p:nvPicPr>
          <p:cNvPr id="4" name="Picture 3">
            <a:extLst>
              <a:ext uri="{FF2B5EF4-FFF2-40B4-BE49-F238E27FC236}">
                <a16:creationId xmlns:a16="http://schemas.microsoft.com/office/drawing/2014/main" id="{DC30CC58-E5BB-795E-FFA3-9B5397FFDABA}"/>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2883"/>
          <a:stretch/>
        </p:blipFill>
        <p:spPr bwMode="auto">
          <a:xfrm>
            <a:off x="0" y="5589917"/>
            <a:ext cx="12192000" cy="12680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EE7ACED-11A0-CDF6-D441-93725AA8FFB7}"/>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5997" y="5989164"/>
            <a:ext cx="2039917" cy="7343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8B74DAF4-EA0B-C7AE-D76D-F9ACD371D38B}"/>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4044" y="5989165"/>
            <a:ext cx="1468738" cy="7343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24DAD438-3A7C-A49F-C9A5-173ED13CF0E6}"/>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8532" y="5972174"/>
            <a:ext cx="828942" cy="82894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643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D3679768-CE6A-E8D0-4F98-26DDC3C406A2}"/>
              </a:ext>
              <a:ext uri="{C183D7F6-B498-43B3-948B-1728B52AA6E4}">
                <adec:decorative xmlns:adec="http://schemas.microsoft.com/office/drawing/2017/decorative" val="1"/>
              </a:ext>
            </a:extLst>
          </p:cNvPr>
          <p:cNvSpPr>
            <a:spLocks noGrp="1"/>
          </p:cNvSpPr>
          <p:nvPr>
            <p:ph type="title"/>
          </p:nvPr>
        </p:nvSpPr>
        <p:spPr>
          <a:xfrm>
            <a:off x="543465" y="381935"/>
            <a:ext cx="4986068" cy="5974414"/>
          </a:xfrm>
        </p:spPr>
        <p:txBody>
          <a:bodyPr anchor="ctr">
            <a:normAutofit/>
          </a:bodyPr>
          <a:lstStyle/>
          <a:p>
            <a:r>
              <a:rPr lang="en-GB" sz="4800" dirty="0">
                <a:solidFill>
                  <a:srgbClr val="FFFFFF"/>
                </a:solidFill>
              </a:rPr>
              <a:t>SAR Samantha Recommendations </a:t>
            </a:r>
            <a:br>
              <a:rPr lang="en-GB" sz="8000" dirty="0">
                <a:solidFill>
                  <a:srgbClr val="FFFFFF"/>
                </a:solidFill>
              </a:rPr>
            </a:br>
            <a:endParaRPr lang="en-GB" sz="3600" dirty="0">
              <a:highlight>
                <a:srgbClr val="FFFF00"/>
              </a:highlight>
            </a:endParaRPr>
          </a:p>
        </p:txBody>
      </p:sp>
      <p:grpSp>
        <p:nvGrpSpPr>
          <p:cNvPr id="13" name="Group 12">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dirty="0"/>
            </a:p>
          </p:txBody>
        </p:sp>
        <p:sp>
          <p:nvSpPr>
            <p:cNvPr id="1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dirty="0"/>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E25C9B85-19A0-FA93-2527-CC22E0C2F590}"/>
              </a:ext>
              <a:ext uri="{C183D7F6-B498-43B3-948B-1728B52AA6E4}">
                <adec:decorative xmlns:adec="http://schemas.microsoft.com/office/drawing/2017/decorative" val="1"/>
              </a:ext>
            </a:extLst>
          </p:cNvPr>
          <p:cNvSpPr>
            <a:spLocks noGrp="1"/>
          </p:cNvSpPr>
          <p:nvPr>
            <p:ph idx="1"/>
          </p:nvPr>
        </p:nvSpPr>
        <p:spPr>
          <a:xfrm>
            <a:off x="6297233" y="473174"/>
            <a:ext cx="4683092" cy="5354080"/>
          </a:xfrm>
        </p:spPr>
        <p:txBody>
          <a:bodyPr anchor="ctr">
            <a:normAutofit fontScale="77500" lnSpcReduction="20000"/>
          </a:bodyPr>
          <a:lstStyle/>
          <a:p>
            <a:pPr marL="0" indent="0">
              <a:buNone/>
            </a:pPr>
            <a:r>
              <a:rPr lang="en-GB" sz="3000" dirty="0">
                <a:solidFill>
                  <a:schemeClr val="tx1">
                    <a:alpha val="80000"/>
                  </a:schemeClr>
                </a:solidFill>
                <a:latin typeface="+mj-lt"/>
              </a:rPr>
              <a:t>Multi-Agency Frameworks and Processes</a:t>
            </a:r>
          </a:p>
          <a:p>
            <a:r>
              <a:rPr lang="en-GB" sz="3000" dirty="0">
                <a:solidFill>
                  <a:schemeClr val="tx1">
                    <a:alpha val="80000"/>
                  </a:schemeClr>
                </a:solidFill>
                <a:latin typeface="+mj-lt"/>
              </a:rPr>
              <a:t>RSAB must escalate and expedite VARMM guidance that includes:</a:t>
            </a:r>
          </a:p>
          <a:p>
            <a:pPr lvl="1"/>
            <a:r>
              <a:rPr lang="en-GB" dirty="0">
                <a:solidFill>
                  <a:schemeClr val="tx1">
                    <a:alpha val="80000"/>
                  </a:schemeClr>
                </a:solidFill>
                <a:latin typeface="+mj-lt"/>
              </a:rPr>
              <a:t>Threshold criteria for referral. </a:t>
            </a:r>
          </a:p>
          <a:p>
            <a:pPr lvl="1"/>
            <a:r>
              <a:rPr lang="en-GB" dirty="0">
                <a:solidFill>
                  <a:schemeClr val="tx1">
                    <a:alpha val="80000"/>
                  </a:schemeClr>
                </a:solidFill>
                <a:latin typeface="+mj-lt"/>
              </a:rPr>
              <a:t>The right designation/organisation for the Chair or to rotate Chairing   </a:t>
            </a:r>
          </a:p>
          <a:p>
            <a:pPr lvl="1"/>
            <a:r>
              <a:rPr lang="en-GB" dirty="0">
                <a:solidFill>
                  <a:schemeClr val="tx1">
                    <a:alpha val="80000"/>
                  </a:schemeClr>
                </a:solidFill>
                <a:latin typeface="+mj-lt"/>
              </a:rPr>
              <a:t>Escalation process</a:t>
            </a:r>
          </a:p>
          <a:p>
            <a:pPr lvl="1"/>
            <a:r>
              <a:rPr lang="en-GB" dirty="0">
                <a:solidFill>
                  <a:schemeClr val="tx1">
                    <a:alpha val="80000"/>
                  </a:schemeClr>
                </a:solidFill>
                <a:latin typeface="+mj-lt"/>
              </a:rPr>
              <a:t>How safeguarding processes under the Care Act sit within the VARMM process map. e.g., Does VARMM stop when Section 42 starts and/or vice versa?</a:t>
            </a:r>
          </a:p>
          <a:p>
            <a:pPr lvl="1"/>
            <a:r>
              <a:rPr lang="en-GB" dirty="0">
                <a:solidFill>
                  <a:schemeClr val="tx1">
                    <a:alpha val="80000"/>
                  </a:schemeClr>
                </a:solidFill>
                <a:latin typeface="+mj-lt"/>
              </a:rPr>
              <a:t>Where CMARAC fits in</a:t>
            </a:r>
          </a:p>
          <a:p>
            <a:pPr lvl="1"/>
            <a:r>
              <a:rPr lang="en-GB" dirty="0">
                <a:solidFill>
                  <a:schemeClr val="tx1">
                    <a:alpha val="80000"/>
                  </a:schemeClr>
                </a:solidFill>
                <a:latin typeface="+mj-lt"/>
              </a:rPr>
              <a:t>Is there a step-up and step-down process from other processes?  </a:t>
            </a:r>
          </a:p>
          <a:p>
            <a:pPr lvl="1"/>
            <a:r>
              <a:rPr lang="en-GB" dirty="0">
                <a:solidFill>
                  <a:schemeClr val="tx1">
                    <a:alpha val="80000"/>
                  </a:schemeClr>
                </a:solidFill>
                <a:latin typeface="+mj-lt"/>
              </a:rPr>
              <a:t>Commitment of agencies to attend VAP at the right level</a:t>
            </a:r>
          </a:p>
          <a:p>
            <a:pPr lvl="1"/>
            <a:r>
              <a:rPr lang="en-GB" dirty="0">
                <a:solidFill>
                  <a:schemeClr val="tx1">
                    <a:alpha val="80000"/>
                  </a:schemeClr>
                </a:solidFill>
                <a:latin typeface="+mj-lt"/>
              </a:rPr>
              <a:t>Assurance gathering on the efficacy of the system</a:t>
            </a:r>
            <a:endParaRPr lang="en-GB" sz="3200" dirty="0">
              <a:solidFill>
                <a:schemeClr val="tx1">
                  <a:alpha val="80000"/>
                </a:schemeClr>
              </a:solidFill>
              <a:latin typeface="+mj-lt"/>
            </a:endParaRPr>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C30CC58-E5BB-795E-FFA3-9B5397FFDABA}"/>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2883"/>
          <a:stretch/>
        </p:blipFill>
        <p:spPr bwMode="auto">
          <a:xfrm>
            <a:off x="0" y="5589917"/>
            <a:ext cx="12192000" cy="12680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9127060-448F-563D-38FF-AD2E0B51DABC}"/>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5997" y="5989164"/>
            <a:ext cx="2039917" cy="7343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B856970C-ED27-B298-F307-0BD88A3D3E7E}"/>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4044" y="5989165"/>
            <a:ext cx="1468738" cy="7343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EC4F3017-3B78-81B5-1D6D-FBBAAD985C7D}"/>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8532" y="5972174"/>
            <a:ext cx="828942" cy="82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37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D3679768-CE6A-E8D0-4F98-26DDC3C406A2}"/>
              </a:ext>
              <a:ext uri="{C183D7F6-B498-43B3-948B-1728B52AA6E4}">
                <adec:decorative xmlns:adec="http://schemas.microsoft.com/office/drawing/2017/decorative" val="1"/>
              </a:ext>
            </a:extLst>
          </p:cNvPr>
          <p:cNvSpPr>
            <a:spLocks noGrp="1"/>
          </p:cNvSpPr>
          <p:nvPr>
            <p:ph type="title"/>
          </p:nvPr>
        </p:nvSpPr>
        <p:spPr>
          <a:xfrm>
            <a:off x="1705392" y="381935"/>
            <a:ext cx="3899879" cy="5974414"/>
          </a:xfrm>
        </p:spPr>
        <p:txBody>
          <a:bodyPr anchor="ctr">
            <a:normAutofit/>
          </a:bodyPr>
          <a:lstStyle/>
          <a:p>
            <a:r>
              <a:rPr lang="en-GB" sz="9600" dirty="0">
                <a:solidFill>
                  <a:srgbClr val="FFFFFF"/>
                </a:solidFill>
              </a:rPr>
              <a:t>2023</a:t>
            </a:r>
            <a:endParaRPr lang="en-GB" dirty="0">
              <a:highlight>
                <a:srgbClr val="FFFF00"/>
              </a:highlight>
            </a:endParaRPr>
          </a:p>
        </p:txBody>
      </p:sp>
      <p:grpSp>
        <p:nvGrpSpPr>
          <p:cNvPr id="13" name="Group 12">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dirty="0"/>
            </a:p>
          </p:txBody>
        </p:sp>
        <p:sp>
          <p:nvSpPr>
            <p:cNvPr id="1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dirty="0"/>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E25C9B85-19A0-FA93-2527-CC22E0C2F590}"/>
              </a:ext>
              <a:ext uri="{C183D7F6-B498-43B3-948B-1728B52AA6E4}">
                <adec:decorative xmlns:adec="http://schemas.microsoft.com/office/drawing/2017/decorative" val="1"/>
              </a:ext>
            </a:extLst>
          </p:cNvPr>
          <p:cNvSpPr>
            <a:spLocks noGrp="1"/>
          </p:cNvSpPr>
          <p:nvPr>
            <p:ph idx="1"/>
          </p:nvPr>
        </p:nvSpPr>
        <p:spPr>
          <a:xfrm>
            <a:off x="6297234" y="518401"/>
            <a:ext cx="4683092" cy="5354080"/>
          </a:xfrm>
        </p:spPr>
        <p:txBody>
          <a:bodyPr anchor="ctr">
            <a:normAutofit/>
          </a:bodyPr>
          <a:lstStyle/>
          <a:p>
            <a:r>
              <a:rPr lang="en-GB" sz="1800" dirty="0">
                <a:effectLst/>
                <a:latin typeface="+mj-lt"/>
                <a:ea typeface="Times New Roman" panose="02020603050405020304" pitchFamily="18" charset="0"/>
                <a:cs typeface="Arial" panose="020B0604020202020204" pitchFamily="34" charset="0"/>
              </a:rPr>
              <a:t>The C</a:t>
            </a:r>
            <a:r>
              <a:rPr lang="en-GB" sz="1800" dirty="0">
                <a:latin typeface="+mj-lt"/>
                <a:ea typeface="Times New Roman" panose="02020603050405020304" pitchFamily="18" charset="0"/>
                <a:cs typeface="Arial" panose="020B0604020202020204" pitchFamily="34" charset="0"/>
              </a:rPr>
              <a:t>-MARAC and VARM processes were historically managed by SYP. </a:t>
            </a:r>
          </a:p>
          <a:p>
            <a:r>
              <a:rPr lang="en-GB" sz="1800" dirty="0">
                <a:latin typeface="+mj-lt"/>
                <a:cs typeface="Arial" panose="020B0604020202020204" pitchFamily="34" charset="0"/>
              </a:rPr>
              <a:t>The model has undergone several iterations over the years. </a:t>
            </a:r>
            <a:endParaRPr lang="en-GB" sz="1800" dirty="0">
              <a:effectLst/>
              <a:latin typeface="+mj-lt"/>
              <a:ea typeface="Times New Roman" panose="02020603050405020304" pitchFamily="18" charset="0"/>
              <a:cs typeface="Arial" panose="020B0604020202020204" pitchFamily="34" charset="0"/>
            </a:endParaRPr>
          </a:p>
          <a:p>
            <a:r>
              <a:rPr lang="en-GB" sz="1800" dirty="0">
                <a:effectLst/>
                <a:latin typeface="+mj-lt"/>
                <a:ea typeface="Times New Roman" panose="02020603050405020304" pitchFamily="18" charset="0"/>
                <a:cs typeface="Arial" panose="020B0604020202020204" pitchFamily="34" charset="0"/>
              </a:rPr>
              <a:t>In 2023, the process was suspended to enable a full review of the model to ensure it was fit for purpose and to seek the full support of the Rotherham Safeguarding Adults Board and Safer Rotherham Partnership</a:t>
            </a:r>
          </a:p>
          <a:p>
            <a:r>
              <a:rPr lang="en-GB" sz="1800" dirty="0">
                <a:effectLst/>
                <a:latin typeface="+mj-lt"/>
                <a:ea typeface="Times New Roman" panose="02020603050405020304" pitchFamily="18" charset="0"/>
                <a:cs typeface="Arial" panose="020B0604020202020204" pitchFamily="34" charset="0"/>
              </a:rPr>
              <a:t>The review looked at the Vulnerability Pathway in full considering the Community Multi-Agency Risk Assessment Conference (C-MARAC), Vulnerable Adults Risk Management Meeting (VARMM), and the Vulnerable Adults Panel (VAP)</a:t>
            </a:r>
          </a:p>
          <a:p>
            <a:pPr marL="0" indent="0">
              <a:buNone/>
            </a:pPr>
            <a:r>
              <a:rPr lang="en-GB" sz="1800" dirty="0">
                <a:latin typeface="+mj-lt"/>
              </a:rPr>
              <a:t> </a:t>
            </a:r>
          </a:p>
          <a:p>
            <a:pPr marL="0" indent="0">
              <a:buNone/>
            </a:pPr>
            <a:endParaRPr lang="en-GB" sz="1800" dirty="0">
              <a:latin typeface="+mj-lt"/>
              <a:cs typeface="Arial" panose="020B0604020202020204" pitchFamily="34" charset="0"/>
            </a:endParaRPr>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C30CC58-E5BB-795E-FFA3-9B5397FFDABA}"/>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2883"/>
          <a:stretch/>
        </p:blipFill>
        <p:spPr bwMode="auto">
          <a:xfrm>
            <a:off x="0" y="5589917"/>
            <a:ext cx="12192000" cy="12680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70D21E1-A0C3-0C6A-4FC8-E714661B71A1}"/>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5997" y="5989164"/>
            <a:ext cx="2039917" cy="7343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ED51F4FA-65AF-26CA-3DA3-6E4B2CA49D5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4044" y="5989165"/>
            <a:ext cx="1468738" cy="7343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43ADF3BA-D898-A8F6-BE24-A77AA0A525BB}"/>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8532" y="5972174"/>
            <a:ext cx="828942" cy="82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837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3158</TotalTime>
  <Words>2029</Words>
  <Application>Microsoft Office PowerPoint</Application>
  <PresentationFormat>Widescreen</PresentationFormat>
  <Paragraphs>253</Paragraphs>
  <Slides>33</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Aptos</vt:lpstr>
      <vt:lpstr>Aptos Display</vt:lpstr>
      <vt:lpstr>Arial</vt:lpstr>
      <vt:lpstr>Office Theme</vt:lpstr>
      <vt:lpstr>Vulnerability Pathway</vt:lpstr>
      <vt:lpstr>Background</vt:lpstr>
      <vt:lpstr>Safeguarding Adult Reviews (SAR)</vt:lpstr>
      <vt:lpstr>SAR National Learning </vt:lpstr>
      <vt:lpstr>SAR National Learning - Findings</vt:lpstr>
      <vt:lpstr>Learning:  Shortcomings &amp; Key Themes</vt:lpstr>
      <vt:lpstr>SAR Samantha  Published 2023</vt:lpstr>
      <vt:lpstr>SAR Samantha Recommendations  </vt:lpstr>
      <vt:lpstr>2023</vt:lpstr>
      <vt:lpstr>Development Sessions</vt:lpstr>
      <vt:lpstr>Professional Challenges</vt:lpstr>
      <vt:lpstr>Professional Challenges </vt:lpstr>
      <vt:lpstr>System Pinball </vt:lpstr>
      <vt:lpstr>The New Vulnerable Adults Pathway </vt:lpstr>
      <vt:lpstr>Partnership Working </vt:lpstr>
      <vt:lpstr>Vulnerability Pathway.</vt:lpstr>
      <vt:lpstr>Criteria</vt:lpstr>
      <vt:lpstr>Partnership Triage</vt:lpstr>
      <vt:lpstr>C-MARAC</vt:lpstr>
      <vt:lpstr>Vulnerable Adult Risk Management (VARM)</vt:lpstr>
      <vt:lpstr>Vulnerable Adult Risk Management (VARMM)</vt:lpstr>
      <vt:lpstr>Risk Responsibility</vt:lpstr>
      <vt:lpstr>Vulnerable Adult Panel (VAP)</vt:lpstr>
      <vt:lpstr>Referrals</vt:lpstr>
      <vt:lpstr>Vulnerability Pathway </vt:lpstr>
      <vt:lpstr>VARM &amp; Section 42</vt:lpstr>
      <vt:lpstr>Case Example -   David </vt:lpstr>
      <vt:lpstr>Operation Stovewood</vt:lpstr>
      <vt:lpstr>Operation Stovewood.</vt:lpstr>
      <vt:lpstr>Supporting Survivors Moving Forward</vt:lpstr>
      <vt:lpstr>Questions</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Robyn Leach</dc:creator>
  <cp:lastModifiedBy>Danielle Radford</cp:lastModifiedBy>
  <cp:revision>7</cp:revision>
  <dcterms:created xsi:type="dcterms:W3CDTF">2025-05-22T09:13:33Z</dcterms:created>
  <dcterms:modified xsi:type="dcterms:W3CDTF">2025-07-10T10:59:45Z</dcterms:modified>
</cp:coreProperties>
</file>